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Lst>
  <p:notesMasterIdLst>
    <p:notesMasterId r:id="rId80"/>
  </p:notesMasterIdLst>
  <p:sldIdLst>
    <p:sldId id="257" r:id="rId6"/>
    <p:sldId id="258" r:id="rId7"/>
    <p:sldId id="260" r:id="rId8"/>
    <p:sldId id="307" r:id="rId9"/>
    <p:sldId id="308" r:id="rId10"/>
    <p:sldId id="309" r:id="rId11"/>
    <p:sldId id="261" r:id="rId12"/>
    <p:sldId id="263" r:id="rId13"/>
    <p:sldId id="266" r:id="rId14"/>
    <p:sldId id="265" r:id="rId15"/>
    <p:sldId id="322" r:id="rId16"/>
    <p:sldId id="267" r:id="rId17"/>
    <p:sldId id="268" r:id="rId18"/>
    <p:sldId id="269" r:id="rId19"/>
    <p:sldId id="270" r:id="rId20"/>
    <p:sldId id="356" r:id="rId21"/>
    <p:sldId id="303" r:id="rId22"/>
    <p:sldId id="302" r:id="rId23"/>
    <p:sldId id="271" r:id="rId24"/>
    <p:sldId id="304" r:id="rId25"/>
    <p:sldId id="273" r:id="rId26"/>
    <p:sldId id="274" r:id="rId27"/>
    <p:sldId id="275" r:id="rId28"/>
    <p:sldId id="349" r:id="rId29"/>
    <p:sldId id="323" r:id="rId30"/>
    <p:sldId id="292" r:id="rId31"/>
    <p:sldId id="350" r:id="rId32"/>
    <p:sldId id="294" r:id="rId33"/>
    <p:sldId id="295" r:id="rId34"/>
    <p:sldId id="276" r:id="rId35"/>
    <p:sldId id="277" r:id="rId36"/>
    <p:sldId id="278" r:id="rId37"/>
    <p:sldId id="279" r:id="rId38"/>
    <p:sldId id="352" r:id="rId39"/>
    <p:sldId id="353" r:id="rId40"/>
    <p:sldId id="281" r:id="rId41"/>
    <p:sldId id="355" r:id="rId42"/>
    <p:sldId id="357" r:id="rId43"/>
    <p:sldId id="326" r:id="rId44"/>
    <p:sldId id="327" r:id="rId45"/>
    <p:sldId id="329" r:id="rId46"/>
    <p:sldId id="330" r:id="rId47"/>
    <p:sldId id="331" r:id="rId48"/>
    <p:sldId id="333" r:id="rId49"/>
    <p:sldId id="348" r:id="rId50"/>
    <p:sldId id="332" r:id="rId51"/>
    <p:sldId id="264" r:id="rId52"/>
    <p:sldId id="298" r:id="rId53"/>
    <p:sldId id="297" r:id="rId54"/>
    <p:sldId id="334" r:id="rId55"/>
    <p:sldId id="335" r:id="rId56"/>
    <p:sldId id="336" r:id="rId57"/>
    <p:sldId id="337" r:id="rId58"/>
    <p:sldId id="338" r:id="rId59"/>
    <p:sldId id="359" r:id="rId60"/>
    <p:sldId id="360" r:id="rId61"/>
    <p:sldId id="339" r:id="rId62"/>
    <p:sldId id="325" r:id="rId63"/>
    <p:sldId id="340" r:id="rId64"/>
    <p:sldId id="341" r:id="rId65"/>
    <p:sldId id="346" r:id="rId66"/>
    <p:sldId id="358" r:id="rId67"/>
    <p:sldId id="347" r:id="rId68"/>
    <p:sldId id="313" r:id="rId69"/>
    <p:sldId id="315" r:id="rId70"/>
    <p:sldId id="354" r:id="rId71"/>
    <p:sldId id="316" r:id="rId72"/>
    <p:sldId id="317" r:id="rId73"/>
    <p:sldId id="318" r:id="rId74"/>
    <p:sldId id="319" r:id="rId75"/>
    <p:sldId id="320" r:id="rId76"/>
    <p:sldId id="321" r:id="rId77"/>
    <p:sldId id="351" r:id="rId78"/>
    <p:sldId id="306" r:id="rId7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slide" Target="slides/slide63.xml"/><Relationship Id="rId76" Type="http://schemas.openxmlformats.org/officeDocument/2006/relationships/slide" Target="slides/slide71.xml"/><Relationship Id="rId84" Type="http://schemas.openxmlformats.org/officeDocument/2006/relationships/tableStyles" Target="tableStyles.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slide" Target="slides/slide69.xml"/><Relationship Id="rId79" Type="http://schemas.openxmlformats.org/officeDocument/2006/relationships/slide" Target="slides/slide74.xml"/><Relationship Id="rId5" Type="http://schemas.openxmlformats.org/officeDocument/2006/relationships/slideMaster" Target="slideMasters/slideMaster1.xml"/><Relationship Id="rId61" Type="http://schemas.openxmlformats.org/officeDocument/2006/relationships/slide" Target="slides/slide56.xml"/><Relationship Id="rId82"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544C17B-B453-468B-9724-EE8B5A1D8829}" type="datetimeFigureOut">
              <a:rPr lang="en-US" smtClean="0"/>
              <a:t>10/14/2022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3F56B5D-945B-4E49-93F1-0D0F13A011CA}" type="slidenum">
              <a:rPr lang="en-US" smtClean="0"/>
              <a:t>‹#›</a:t>
            </a:fld>
            <a:endParaRPr lang="en-US"/>
          </a:p>
        </p:txBody>
      </p:sp>
    </p:spTree>
    <p:extLst>
      <p:ext uri="{BB962C8B-B14F-4D97-AF65-F5344CB8AC3E}">
        <p14:creationId xmlns:p14="http://schemas.microsoft.com/office/powerpoint/2010/main" val="2890579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Currently there are 21 HHR Grantees throughout</a:t>
            </a:r>
            <a:r>
              <a:rPr lang="en-US" baseline="0" dirty="0"/>
              <a:t> the State</a:t>
            </a:r>
          </a:p>
          <a:p>
            <a:r>
              <a:rPr lang="en-US" baseline="0" dirty="0"/>
              <a:t>The state does not cover areas that receive funds directly for Presiding Jurisdictions (PJs) – large metropolitan areas including Dane, Waukesha, Racine, Rock County Consortium, Milwaukee, Milwaukee County, Waukesha County Consortium as well as the cities of Eau Claire, Green Bay, Kenosha, La Crosse, Madison</a:t>
            </a:r>
            <a:endParaRPr lang="en-US" dirty="0"/>
          </a:p>
        </p:txBody>
      </p:sp>
      <p:sp>
        <p:nvSpPr>
          <p:cNvPr id="4" name="Slide Number Placeholder 3"/>
          <p:cNvSpPr>
            <a:spLocks noGrp="1"/>
          </p:cNvSpPr>
          <p:nvPr>
            <p:ph type="sldNum" sz="quarter" idx="10"/>
          </p:nvPr>
        </p:nvSpPr>
        <p:spPr/>
        <p:txBody>
          <a:bodyPr/>
          <a:lstStyle/>
          <a:p>
            <a:fld id="{B4E617BF-A48B-4A41-9461-5CFC79C757B7}" type="slidenum">
              <a:rPr lang="en-US" smtClean="0"/>
              <a:t>5</a:t>
            </a:fld>
            <a:endParaRPr lang="en-US" dirty="0"/>
          </a:p>
        </p:txBody>
      </p:sp>
    </p:spTree>
    <p:extLst>
      <p:ext uri="{BB962C8B-B14F-4D97-AF65-F5344CB8AC3E}">
        <p14:creationId xmlns:p14="http://schemas.microsoft.com/office/powerpoint/2010/main" val="189991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F56B5D-945B-4E49-93F1-0D0F13A011CA}" type="slidenum">
              <a:rPr lang="en-US" smtClean="0"/>
              <a:t>27</a:t>
            </a:fld>
            <a:endParaRPr lang="en-US"/>
          </a:p>
        </p:txBody>
      </p:sp>
    </p:spTree>
    <p:extLst>
      <p:ext uri="{BB962C8B-B14F-4D97-AF65-F5344CB8AC3E}">
        <p14:creationId xmlns:p14="http://schemas.microsoft.com/office/powerpoint/2010/main" val="951052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Direct attendees to flow chart handout</a:t>
            </a:r>
          </a:p>
        </p:txBody>
      </p:sp>
      <p:sp>
        <p:nvSpPr>
          <p:cNvPr id="4" name="Slide Number Placeholder 3"/>
          <p:cNvSpPr>
            <a:spLocks noGrp="1"/>
          </p:cNvSpPr>
          <p:nvPr>
            <p:ph type="sldNum" sz="quarter" idx="10"/>
          </p:nvPr>
        </p:nvSpPr>
        <p:spPr/>
        <p:txBody>
          <a:bodyPr/>
          <a:lstStyle/>
          <a:p>
            <a:fld id="{A3F56B5D-945B-4E49-93F1-0D0F13A011CA}" type="slidenum">
              <a:rPr lang="en-US" smtClean="0"/>
              <a:t>65</a:t>
            </a:fld>
            <a:endParaRPr lang="en-US"/>
          </a:p>
        </p:txBody>
      </p:sp>
    </p:spTree>
    <p:extLst>
      <p:ext uri="{BB962C8B-B14F-4D97-AF65-F5344CB8AC3E}">
        <p14:creationId xmlns:p14="http://schemas.microsoft.com/office/powerpoint/2010/main" val="3277936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Direct attendees to flow chart handout</a:t>
            </a:r>
          </a:p>
        </p:txBody>
      </p:sp>
      <p:sp>
        <p:nvSpPr>
          <p:cNvPr id="4" name="Slide Number Placeholder 3"/>
          <p:cNvSpPr>
            <a:spLocks noGrp="1"/>
          </p:cNvSpPr>
          <p:nvPr>
            <p:ph type="sldNum" sz="quarter" idx="10"/>
          </p:nvPr>
        </p:nvSpPr>
        <p:spPr/>
        <p:txBody>
          <a:bodyPr/>
          <a:lstStyle/>
          <a:p>
            <a:fld id="{A3F56B5D-945B-4E49-93F1-0D0F13A011CA}" type="slidenum">
              <a:rPr lang="en-US" smtClean="0"/>
              <a:t>66</a:t>
            </a:fld>
            <a:endParaRPr lang="en-US"/>
          </a:p>
        </p:txBody>
      </p:sp>
    </p:spTree>
    <p:extLst>
      <p:ext uri="{BB962C8B-B14F-4D97-AF65-F5344CB8AC3E}">
        <p14:creationId xmlns:p14="http://schemas.microsoft.com/office/powerpoint/2010/main" val="3277936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30B693-8E7A-44A4-8538-D4CB3EB41647}" type="datetimeFigureOut">
              <a:rPr lang="en-US" smtClean="0"/>
              <a:t>10/14/2022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1C5751-B783-4AEE-999C-E2A5DB6A165F}"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30B693-8E7A-44A4-8538-D4CB3EB41647}" type="datetimeFigureOut">
              <a:rPr lang="en-US" smtClean="0"/>
              <a:t>10/14/2022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1C5751-B783-4AEE-999C-E2A5DB6A165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30B693-8E7A-44A4-8538-D4CB3EB41647}" type="datetimeFigureOut">
              <a:rPr lang="en-US" smtClean="0"/>
              <a:t>10/14/2022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1C5751-B783-4AEE-999C-E2A5DB6A165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30B693-8E7A-44A4-8538-D4CB3EB41647}" type="datetimeFigureOut">
              <a:rPr lang="en-US" smtClean="0"/>
              <a:t>10/14/2022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1C5751-B783-4AEE-999C-E2A5DB6A165F}"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30B693-8E7A-44A4-8538-D4CB3EB41647}" type="datetimeFigureOut">
              <a:rPr lang="en-US" smtClean="0"/>
              <a:t>10/14/2022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1C5751-B783-4AEE-999C-E2A5DB6A165F}"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30B693-8E7A-44A4-8538-D4CB3EB41647}" type="datetimeFigureOut">
              <a:rPr lang="en-US" smtClean="0"/>
              <a:t>10/14/2022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1C5751-B783-4AEE-999C-E2A5DB6A165F}"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830B693-8E7A-44A4-8538-D4CB3EB41647}" type="datetimeFigureOut">
              <a:rPr lang="en-US" smtClean="0"/>
              <a:t>10/14/2022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B1C5751-B783-4AEE-999C-E2A5DB6A165F}"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830B693-8E7A-44A4-8538-D4CB3EB41647}" type="datetimeFigureOut">
              <a:rPr lang="en-US" smtClean="0"/>
              <a:t>10/14/2022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1C5751-B783-4AEE-999C-E2A5DB6A165F}"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30B693-8E7A-44A4-8538-D4CB3EB41647}" type="datetimeFigureOut">
              <a:rPr lang="en-US" smtClean="0"/>
              <a:t>10/14/2022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B1C5751-B783-4AEE-999C-E2A5DB6A165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30B693-8E7A-44A4-8538-D4CB3EB41647}" type="datetimeFigureOut">
              <a:rPr lang="en-US" smtClean="0"/>
              <a:t>10/14/2022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1C5751-B783-4AEE-999C-E2A5DB6A165F}"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8830B693-8E7A-44A4-8538-D4CB3EB41647}" type="datetimeFigureOut">
              <a:rPr lang="en-US" smtClean="0"/>
              <a:t>10/14/2022</a:t>
            </a:fld>
            <a:endParaRPr lang="en-US" dirty="0"/>
          </a:p>
        </p:txBody>
      </p:sp>
      <p:sp>
        <p:nvSpPr>
          <p:cNvPr id="9" name="Slide Number Placeholder 8"/>
          <p:cNvSpPr>
            <a:spLocks noGrp="1"/>
          </p:cNvSpPr>
          <p:nvPr>
            <p:ph type="sldNum" sz="quarter" idx="11"/>
          </p:nvPr>
        </p:nvSpPr>
        <p:spPr/>
        <p:txBody>
          <a:bodyPr/>
          <a:lstStyle/>
          <a:p>
            <a:fld id="{7B1C5751-B783-4AEE-999C-E2A5DB6A165F}"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B1C5751-B783-4AEE-999C-E2A5DB6A165F}"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830B693-8E7A-44A4-8538-D4CB3EB41647}" type="datetimeFigureOut">
              <a:rPr lang="en-US" smtClean="0"/>
              <a:t>10/14/2022</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hudexchange.info/programs/home/home-final-rul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nergyandhousing.wi.gov/Pages/AgencyResources/hhr.aspx#forms" TargetMode="External"/><Relationship Id="rId2" Type="http://schemas.openxmlformats.org/officeDocument/2006/relationships/hyperlink" Target="http://doa.wi.gov/Divisions/Housing/HHR#form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doa.wi.gov/Divisions/Housing/HH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blog.nanmckay.com/2015/01/hud-posts-updated-hcv-inspect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energyandhousing.wi.gov/Pages/AgencyResources/hhr.asp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energyandhousing.wi.gov/Pages/AgencyResources/hhr.asp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energyandhousing.wi.gov/Pages/AgencyResources/hhr.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DOAEnvironmentalDesk@Wisconsin.gov" TargetMode="External"/><Relationship Id="rId2" Type="http://schemas.openxmlformats.org/officeDocument/2006/relationships/hyperlink" Target="https://energyandhousing.wi.gov/Pages/AgencyResources/hhr.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dhs.wisconsin.gov/asbestos/index" TargetMode="External"/><Relationship Id="rId2" Type="http://schemas.openxmlformats.org/officeDocument/2006/relationships/hyperlink" Target="http://dnr.wi.gov/topic/Demo/Asbestos.html"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dhs.wisconsin.gov/lea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hud.gov/offices/lead/outreach/" TargetMode="Externa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energyandhousing.wi.gov/Pages/AgencyResources/hhr.asp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543800" cy="3124200"/>
          </a:xfrm>
        </p:spPr>
        <p:txBody>
          <a:bodyPr/>
          <a:lstStyle/>
          <a:p>
            <a:pPr algn="ctr"/>
            <a:r>
              <a:rPr lang="en-US" sz="5400" dirty="0"/>
              <a:t>HOME Homebuyer and Rehabilitation (HHR) Implementation Training</a:t>
            </a:r>
          </a:p>
        </p:txBody>
      </p:sp>
      <p:sp>
        <p:nvSpPr>
          <p:cNvPr id="3" name="Subtitle 2"/>
          <p:cNvSpPr>
            <a:spLocks noGrp="1"/>
          </p:cNvSpPr>
          <p:nvPr>
            <p:ph type="subTitle" idx="1"/>
          </p:nvPr>
        </p:nvSpPr>
        <p:spPr>
          <a:xfrm>
            <a:off x="609600" y="4876800"/>
            <a:ext cx="7239000" cy="1066800"/>
          </a:xfrm>
        </p:spPr>
        <p:txBody>
          <a:bodyPr>
            <a:normAutofit lnSpcReduction="10000"/>
          </a:bodyPr>
          <a:lstStyle/>
          <a:p>
            <a:r>
              <a:rPr lang="en-US" dirty="0"/>
              <a:t>Department of Administration</a:t>
            </a:r>
          </a:p>
          <a:p>
            <a:r>
              <a:rPr lang="en-US" dirty="0"/>
              <a:t>Division of Energy, Housing and Community Resources (DEHCR)</a:t>
            </a:r>
          </a:p>
          <a:p>
            <a:r>
              <a:rPr lang="en-US" dirty="0"/>
              <a:t>May 3-4, 2017</a:t>
            </a:r>
          </a:p>
          <a:p>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200" y="5638800"/>
            <a:ext cx="3862309"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1989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Program Overview</a:t>
            </a:r>
          </a:p>
        </p:txBody>
      </p:sp>
      <p:sp>
        <p:nvSpPr>
          <p:cNvPr id="3" name="Content Placeholder 2"/>
          <p:cNvSpPr>
            <a:spLocks noGrp="1"/>
          </p:cNvSpPr>
          <p:nvPr>
            <p:ph idx="1"/>
          </p:nvPr>
        </p:nvSpPr>
        <p:spPr/>
        <p:txBody>
          <a:bodyPr>
            <a:normAutofit/>
          </a:bodyPr>
          <a:lstStyle/>
          <a:p>
            <a:pPr marL="342900" lvl="1">
              <a:buClr>
                <a:schemeClr val="accent1"/>
              </a:buClr>
            </a:pPr>
            <a:r>
              <a:rPr lang="en-US" dirty="0">
                <a:latin typeface="+mj-lt"/>
              </a:rPr>
              <a:t>Community Housing Development Organizations (CHDOs)</a:t>
            </a:r>
          </a:p>
          <a:p>
            <a:pPr marL="708660" lvl="2">
              <a:buClr>
                <a:schemeClr val="accent1"/>
              </a:buClr>
            </a:pPr>
            <a:r>
              <a:rPr lang="en-US" sz="2000" dirty="0">
                <a:latin typeface="+mj-lt"/>
              </a:rPr>
              <a:t>Only developer role for Homebuyer projects</a:t>
            </a:r>
          </a:p>
          <a:p>
            <a:pPr marL="708660" lvl="2">
              <a:buClr>
                <a:schemeClr val="accent1"/>
              </a:buClr>
            </a:pPr>
            <a:r>
              <a:rPr lang="en-US" sz="2000" dirty="0">
                <a:latin typeface="+mj-lt"/>
              </a:rPr>
              <a:t>CHDO funds committed only after contract established for each project</a:t>
            </a:r>
          </a:p>
          <a:p>
            <a:pPr marL="708660" lvl="2">
              <a:buClr>
                <a:schemeClr val="accent1"/>
              </a:buClr>
            </a:pPr>
            <a:r>
              <a:rPr lang="en-US" sz="2000" dirty="0">
                <a:latin typeface="+mj-lt"/>
              </a:rPr>
              <a:t>DEHCR must set aside 15% of HOME funds for CHDO projects</a:t>
            </a:r>
          </a:p>
          <a:p>
            <a:pPr marL="708660" lvl="2">
              <a:buClr>
                <a:schemeClr val="accent1"/>
              </a:buClr>
            </a:pPr>
            <a:r>
              <a:rPr lang="en-US" sz="2000" dirty="0">
                <a:latin typeface="+mj-lt"/>
              </a:rPr>
              <a:t>Grantees must be CHDO certified for each project</a:t>
            </a:r>
          </a:p>
          <a:p>
            <a:pPr marL="114300" lvl="1" indent="0">
              <a:buClr>
                <a:schemeClr val="accent1"/>
              </a:buClr>
              <a:buNone/>
            </a:pPr>
            <a:endParaRPr lang="en-US" dirty="0">
              <a:latin typeface="+mj-lt"/>
            </a:endParaRPr>
          </a:p>
          <a:p>
            <a:pPr marL="342900" lvl="1">
              <a:buClr>
                <a:schemeClr val="accent1"/>
              </a:buClr>
            </a:pPr>
            <a:r>
              <a:rPr lang="en-US" dirty="0">
                <a:latin typeface="+mj-lt"/>
              </a:rPr>
              <a:t>Detailed information on HOME rule can be found at:</a:t>
            </a:r>
          </a:p>
          <a:p>
            <a:pPr marL="114300" lvl="1" indent="0">
              <a:buClr>
                <a:schemeClr val="accent1"/>
              </a:buClr>
              <a:buNone/>
            </a:pPr>
            <a:r>
              <a:rPr lang="en-US" dirty="0">
                <a:latin typeface="+mj-lt"/>
                <a:hlinkClick r:id="rId2"/>
              </a:rPr>
              <a:t>https://www.hudexchange.info/programs/home/home-final-rule/</a:t>
            </a:r>
            <a:endParaRPr lang="en-US" dirty="0">
              <a:latin typeface="+mj-lt"/>
            </a:endParaRPr>
          </a:p>
          <a:p>
            <a:pPr marL="114300" lvl="1" indent="0">
              <a:buClr>
                <a:schemeClr val="accent1"/>
              </a:buClr>
              <a:buNone/>
            </a:pPr>
            <a:endParaRPr lang="en-US" dirty="0">
              <a:latin typeface="+mj-lt"/>
            </a:endParaRPr>
          </a:p>
          <a:p>
            <a:pPr marL="114300" indent="0">
              <a:buNone/>
            </a:pPr>
            <a:endParaRPr lang="en-US" sz="2000" dirty="0">
              <a:latin typeface="+mj-lt"/>
            </a:endParaRPr>
          </a:p>
        </p:txBody>
      </p:sp>
    </p:spTree>
    <p:extLst>
      <p:ext uri="{BB962C8B-B14F-4D97-AF65-F5344CB8AC3E}">
        <p14:creationId xmlns:p14="http://schemas.microsoft.com/office/powerpoint/2010/main" val="678921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BREAK</a:t>
            </a:r>
          </a:p>
        </p:txBody>
      </p:sp>
      <p:sp>
        <p:nvSpPr>
          <p:cNvPr id="3" name="Content Placeholder 2"/>
          <p:cNvSpPr>
            <a:spLocks noGrp="1"/>
          </p:cNvSpPr>
          <p:nvPr>
            <p:ph idx="1"/>
          </p:nvPr>
        </p:nvSpPr>
        <p:spPr/>
        <p:txBody>
          <a:bodyPr/>
          <a:lstStyle/>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a:p>
            <a:pPr marL="114300" indent="0" algn="ctr">
              <a:buNone/>
            </a:pPr>
            <a:r>
              <a:rPr lang="en-US" sz="4000" dirty="0">
                <a:latin typeface="+mj-lt"/>
              </a:rPr>
              <a:t>Let’s take a 15 minute break!</a:t>
            </a:r>
          </a:p>
        </p:txBody>
      </p:sp>
    </p:spTree>
    <p:extLst>
      <p:ext uri="{BB962C8B-B14F-4D97-AF65-F5344CB8AC3E}">
        <p14:creationId xmlns:p14="http://schemas.microsoft.com/office/powerpoint/2010/main" val="2032771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General Program Requirements</a:t>
            </a:r>
          </a:p>
        </p:txBody>
      </p:sp>
      <p:sp>
        <p:nvSpPr>
          <p:cNvPr id="3" name="Content Placeholder 2"/>
          <p:cNvSpPr>
            <a:spLocks noGrp="1"/>
          </p:cNvSpPr>
          <p:nvPr>
            <p:ph idx="1"/>
          </p:nvPr>
        </p:nvSpPr>
        <p:spPr>
          <a:xfrm>
            <a:off x="457200" y="1371600"/>
            <a:ext cx="7620000" cy="5334000"/>
          </a:xfrm>
        </p:spPr>
        <p:txBody>
          <a:bodyPr>
            <a:noAutofit/>
          </a:bodyPr>
          <a:lstStyle/>
          <a:p>
            <a:pPr marL="114300" indent="0">
              <a:buNone/>
            </a:pPr>
            <a:r>
              <a:rPr lang="en-US" sz="2000" b="1" dirty="0">
                <a:latin typeface="+mj-lt"/>
              </a:rPr>
              <a:t>Forms of assistance </a:t>
            </a:r>
          </a:p>
          <a:p>
            <a:pPr lvl="1"/>
            <a:r>
              <a:rPr lang="en-US" dirty="0">
                <a:latin typeface="+mj-lt"/>
              </a:rPr>
              <a:t>Below market rate amortized loans</a:t>
            </a:r>
          </a:p>
          <a:p>
            <a:pPr lvl="2"/>
            <a:r>
              <a:rPr lang="en-US" sz="2000" dirty="0">
                <a:latin typeface="+mj-lt"/>
              </a:rPr>
              <a:t>Principal and interest repaid</a:t>
            </a:r>
          </a:p>
          <a:p>
            <a:pPr lvl="2"/>
            <a:r>
              <a:rPr lang="en-US" sz="2000" dirty="0">
                <a:latin typeface="+mj-lt"/>
              </a:rPr>
              <a:t>Repayment on regular basis</a:t>
            </a:r>
          </a:p>
          <a:p>
            <a:pPr lvl="1"/>
            <a:r>
              <a:rPr lang="en-US" dirty="0">
                <a:latin typeface="+mj-lt"/>
              </a:rPr>
              <a:t>Non-interest loans</a:t>
            </a:r>
          </a:p>
          <a:p>
            <a:pPr lvl="2"/>
            <a:r>
              <a:rPr lang="en-US" sz="2000" dirty="0">
                <a:latin typeface="+mj-lt"/>
              </a:rPr>
              <a:t>No interest charged</a:t>
            </a:r>
          </a:p>
          <a:p>
            <a:pPr lvl="2"/>
            <a:r>
              <a:rPr lang="en-US" sz="2000" dirty="0">
                <a:latin typeface="+mj-lt"/>
              </a:rPr>
              <a:t>Principal repaid on regular basis</a:t>
            </a:r>
          </a:p>
          <a:p>
            <a:pPr lvl="1"/>
            <a:r>
              <a:rPr lang="en-US" dirty="0">
                <a:latin typeface="+mj-lt"/>
              </a:rPr>
              <a:t>Deferred payment loans</a:t>
            </a:r>
          </a:p>
          <a:p>
            <a:pPr lvl="2"/>
            <a:r>
              <a:rPr lang="en-US" sz="2000" dirty="0">
                <a:latin typeface="+mj-lt"/>
              </a:rPr>
              <a:t>Principal and interest deferred until home no longer needed</a:t>
            </a:r>
          </a:p>
          <a:p>
            <a:pPr lvl="2"/>
            <a:r>
              <a:rPr lang="en-US" sz="2000" dirty="0">
                <a:latin typeface="+mj-lt"/>
              </a:rPr>
              <a:t>Can be forgivable over time</a:t>
            </a:r>
          </a:p>
          <a:p>
            <a:pPr lvl="1"/>
            <a:r>
              <a:rPr lang="en-US" dirty="0">
                <a:latin typeface="+mj-lt"/>
              </a:rPr>
              <a:t>Grants</a:t>
            </a:r>
          </a:p>
          <a:p>
            <a:pPr lvl="2"/>
            <a:r>
              <a:rPr lang="en-US" sz="2000" dirty="0">
                <a:latin typeface="+mj-lt"/>
              </a:rPr>
              <a:t>Requires no liens</a:t>
            </a:r>
          </a:p>
          <a:p>
            <a:pPr lvl="2"/>
            <a:r>
              <a:rPr lang="en-US" sz="2000" dirty="0">
                <a:latin typeface="+mj-lt"/>
              </a:rPr>
              <a:t>Must be deed restricted on homebuyer activities unless assistance provided to homebuyer</a:t>
            </a:r>
          </a:p>
        </p:txBody>
      </p:sp>
    </p:spTree>
    <p:extLst>
      <p:ext uri="{BB962C8B-B14F-4D97-AF65-F5344CB8AC3E}">
        <p14:creationId xmlns:p14="http://schemas.microsoft.com/office/powerpoint/2010/main" val="1038096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General Program Requirements</a:t>
            </a:r>
          </a:p>
        </p:txBody>
      </p:sp>
      <p:sp>
        <p:nvSpPr>
          <p:cNvPr id="3" name="Content Placeholder 2"/>
          <p:cNvSpPr>
            <a:spLocks noGrp="1"/>
          </p:cNvSpPr>
          <p:nvPr>
            <p:ph idx="1"/>
          </p:nvPr>
        </p:nvSpPr>
        <p:spPr/>
        <p:txBody>
          <a:bodyPr>
            <a:normAutofit/>
          </a:bodyPr>
          <a:lstStyle/>
          <a:p>
            <a:pPr marL="114300" indent="0">
              <a:buNone/>
            </a:pPr>
            <a:r>
              <a:rPr lang="en-US" sz="2000" b="1" dirty="0">
                <a:latin typeface="+mj-lt"/>
              </a:rPr>
              <a:t>Subsidy limits</a:t>
            </a:r>
          </a:p>
          <a:p>
            <a:pPr lvl="1"/>
            <a:r>
              <a:rPr lang="en-US" dirty="0">
                <a:latin typeface="+mj-lt"/>
              </a:rPr>
              <a:t>Minimum $1,000</a:t>
            </a:r>
          </a:p>
          <a:p>
            <a:pPr lvl="1"/>
            <a:r>
              <a:rPr lang="en-US" dirty="0">
                <a:latin typeface="+mj-lt"/>
              </a:rPr>
              <a:t>Maximum published by HUD annually and on HHR website </a:t>
            </a:r>
          </a:p>
          <a:p>
            <a:pPr marL="411480" lvl="1" indent="0">
              <a:buNone/>
            </a:pPr>
            <a:r>
              <a:rPr lang="en-US" dirty="0">
                <a:latin typeface="+mj-lt"/>
              </a:rPr>
              <a:t>	</a:t>
            </a:r>
            <a:r>
              <a:rPr lang="en-US" dirty="0">
                <a:latin typeface="+mj-lt"/>
                <a:hlinkClick r:id="rId2"/>
              </a:rPr>
              <a:t> </a:t>
            </a:r>
            <a:r>
              <a:rPr lang="en-US" dirty="0">
                <a:latin typeface="+mj-lt"/>
                <a:hlinkClick r:id="rId3"/>
              </a:rPr>
              <a:t>https://energyandhousing.wi.gov/Pages/AgencyResources/hhr.aspx#forms</a:t>
            </a:r>
            <a:endParaRPr lang="en-US" dirty="0">
              <a:latin typeface="+mj-lt"/>
            </a:endParaRPr>
          </a:p>
          <a:p>
            <a:pPr marL="411480" lvl="1" indent="0">
              <a:buNone/>
            </a:pPr>
            <a:endParaRPr lang="en-US" dirty="0">
              <a:latin typeface="+mj-lt"/>
            </a:endParaRPr>
          </a:p>
          <a:p>
            <a:pPr marL="114300" indent="0">
              <a:buNone/>
            </a:pPr>
            <a:r>
              <a:rPr lang="en-US" sz="2000" b="1" dirty="0">
                <a:latin typeface="+mj-lt"/>
              </a:rPr>
              <a:t>Maximum property values</a:t>
            </a:r>
          </a:p>
          <a:p>
            <a:pPr lvl="1"/>
            <a:r>
              <a:rPr lang="en-US" dirty="0">
                <a:latin typeface="+mj-lt"/>
              </a:rPr>
              <a:t>95% of county median purchase price </a:t>
            </a:r>
          </a:p>
          <a:p>
            <a:pPr lvl="1"/>
            <a:r>
              <a:rPr lang="en-US" dirty="0">
                <a:latin typeface="+mj-lt"/>
              </a:rPr>
              <a:t>Applies to both Homebuyer and Homeowner Rehabilitation</a:t>
            </a:r>
          </a:p>
          <a:p>
            <a:pPr marL="411480" lvl="1" indent="0">
              <a:buNone/>
            </a:pPr>
            <a:r>
              <a:rPr lang="en-US" dirty="0">
                <a:latin typeface="+mj-lt"/>
              </a:rPr>
              <a:t>	</a:t>
            </a:r>
            <a:r>
              <a:rPr lang="en-US" dirty="0">
                <a:latin typeface="+mj-lt"/>
                <a:hlinkClick r:id="rId3"/>
              </a:rPr>
              <a:t>https://energyandhousing.wi.gov/Pages/AgencyResources/hhr.aspx#forms</a:t>
            </a:r>
            <a:endParaRPr lang="en-US" dirty="0">
              <a:latin typeface="+mj-lt"/>
            </a:endParaRPr>
          </a:p>
          <a:p>
            <a:pPr marL="411480" lvl="1" indent="0">
              <a:buNone/>
            </a:pPr>
            <a:endParaRPr lang="en-US" dirty="0">
              <a:latin typeface="+mj-lt"/>
            </a:endParaRPr>
          </a:p>
        </p:txBody>
      </p:sp>
    </p:spTree>
    <p:extLst>
      <p:ext uri="{BB962C8B-B14F-4D97-AF65-F5344CB8AC3E}">
        <p14:creationId xmlns:p14="http://schemas.microsoft.com/office/powerpoint/2010/main" val="4071443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General Program Requirements</a:t>
            </a:r>
          </a:p>
        </p:txBody>
      </p:sp>
      <p:sp>
        <p:nvSpPr>
          <p:cNvPr id="3" name="Content Placeholder 2"/>
          <p:cNvSpPr>
            <a:spLocks noGrp="1"/>
          </p:cNvSpPr>
          <p:nvPr>
            <p:ph idx="1"/>
          </p:nvPr>
        </p:nvSpPr>
        <p:spPr/>
        <p:txBody>
          <a:bodyPr>
            <a:normAutofit lnSpcReduction="10000"/>
          </a:bodyPr>
          <a:lstStyle/>
          <a:p>
            <a:pPr marL="114300" indent="0">
              <a:buNone/>
            </a:pPr>
            <a:r>
              <a:rPr lang="en-US" sz="2400" b="1" dirty="0">
                <a:latin typeface="+mj-lt"/>
              </a:rPr>
              <a:t>Eligible HOME costs</a:t>
            </a:r>
          </a:p>
          <a:p>
            <a:pPr lvl="1"/>
            <a:r>
              <a:rPr lang="en-US" sz="2400" dirty="0">
                <a:latin typeface="+mj-lt"/>
              </a:rPr>
              <a:t>New construction</a:t>
            </a:r>
          </a:p>
          <a:p>
            <a:pPr lvl="1"/>
            <a:r>
              <a:rPr lang="en-US" sz="2400" dirty="0">
                <a:latin typeface="+mj-lt"/>
              </a:rPr>
              <a:t>Rehabilitation</a:t>
            </a:r>
          </a:p>
          <a:p>
            <a:pPr lvl="1"/>
            <a:r>
              <a:rPr lang="en-US" sz="2400" dirty="0">
                <a:latin typeface="+mj-lt"/>
              </a:rPr>
              <a:t>Reconstruction</a:t>
            </a:r>
          </a:p>
          <a:p>
            <a:pPr lvl="1"/>
            <a:r>
              <a:rPr lang="en-US" sz="2400" dirty="0">
                <a:latin typeface="+mj-lt"/>
              </a:rPr>
              <a:t>Conversion (either rehab or new construction)</a:t>
            </a:r>
          </a:p>
          <a:p>
            <a:pPr lvl="1"/>
            <a:r>
              <a:rPr lang="en-US" sz="2400" dirty="0">
                <a:latin typeface="+mj-lt"/>
              </a:rPr>
              <a:t>Site improvements</a:t>
            </a:r>
          </a:p>
          <a:p>
            <a:pPr lvl="1"/>
            <a:r>
              <a:rPr lang="en-US" sz="2400" dirty="0">
                <a:latin typeface="+mj-lt"/>
              </a:rPr>
              <a:t>Property acquisition</a:t>
            </a:r>
          </a:p>
          <a:p>
            <a:pPr lvl="1"/>
            <a:r>
              <a:rPr lang="en-US" sz="2400" dirty="0">
                <a:latin typeface="+mj-lt"/>
              </a:rPr>
              <a:t>Vacant land acquisition for new construction</a:t>
            </a:r>
          </a:p>
          <a:p>
            <a:pPr lvl="1"/>
            <a:r>
              <a:rPr lang="en-US" sz="2400" dirty="0">
                <a:latin typeface="+mj-lt"/>
              </a:rPr>
              <a:t>Demolition for new construction</a:t>
            </a:r>
          </a:p>
          <a:p>
            <a:pPr lvl="1"/>
            <a:r>
              <a:rPr lang="en-US" sz="2400" dirty="0">
                <a:latin typeface="+mj-lt"/>
              </a:rPr>
              <a:t>Relocation costs</a:t>
            </a:r>
          </a:p>
          <a:p>
            <a:pPr lvl="1"/>
            <a:r>
              <a:rPr lang="en-US" sz="2400" dirty="0">
                <a:latin typeface="+mj-lt"/>
              </a:rPr>
              <a:t>Refinancing existing debt (rehab only) </a:t>
            </a:r>
          </a:p>
          <a:p>
            <a:endParaRPr lang="en-US" dirty="0"/>
          </a:p>
        </p:txBody>
      </p:sp>
    </p:spTree>
    <p:extLst>
      <p:ext uri="{BB962C8B-B14F-4D97-AF65-F5344CB8AC3E}">
        <p14:creationId xmlns:p14="http://schemas.microsoft.com/office/powerpoint/2010/main" val="3268056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General Program Requirements</a:t>
            </a:r>
          </a:p>
        </p:txBody>
      </p:sp>
      <p:sp>
        <p:nvSpPr>
          <p:cNvPr id="3" name="Content Placeholder 2"/>
          <p:cNvSpPr>
            <a:spLocks noGrp="1"/>
          </p:cNvSpPr>
          <p:nvPr>
            <p:ph idx="1"/>
          </p:nvPr>
        </p:nvSpPr>
        <p:spPr>
          <a:xfrm>
            <a:off x="457200" y="1676400"/>
            <a:ext cx="7620000" cy="4724400"/>
          </a:xfrm>
        </p:spPr>
        <p:txBody>
          <a:bodyPr>
            <a:noAutofit/>
          </a:bodyPr>
          <a:lstStyle/>
          <a:p>
            <a:pPr marL="114300" indent="0">
              <a:buNone/>
            </a:pPr>
            <a:r>
              <a:rPr lang="en-US" sz="2400" b="1" dirty="0">
                <a:latin typeface="+mj-lt"/>
              </a:rPr>
              <a:t>Property Standards</a:t>
            </a:r>
          </a:p>
          <a:p>
            <a:pPr lvl="1"/>
            <a:r>
              <a:rPr lang="en-US" sz="2400" dirty="0">
                <a:latin typeface="+mj-lt"/>
              </a:rPr>
              <a:t>State and local codes</a:t>
            </a:r>
          </a:p>
          <a:p>
            <a:pPr lvl="1"/>
            <a:r>
              <a:rPr lang="en-US" sz="2400" dirty="0">
                <a:latin typeface="+mj-lt"/>
              </a:rPr>
              <a:t>National codes when no state or local</a:t>
            </a:r>
          </a:p>
          <a:p>
            <a:pPr lvl="1"/>
            <a:r>
              <a:rPr lang="en-US" sz="2400" dirty="0">
                <a:latin typeface="+mj-lt"/>
              </a:rPr>
              <a:t>DEHCR written rehab standards</a:t>
            </a:r>
          </a:p>
          <a:p>
            <a:pPr marL="411480" lvl="1" indent="0">
              <a:spcBef>
                <a:spcPts val="0"/>
              </a:spcBef>
              <a:buNone/>
            </a:pPr>
            <a:r>
              <a:rPr lang="en-US" sz="2400" dirty="0">
                <a:latin typeface="+mj-lt"/>
                <a:hlinkClick r:id="rId2"/>
              </a:rPr>
              <a:t>https://energyandhousing.wi.gov/Pages/AgencyResources/hhr.aspx</a:t>
            </a:r>
            <a:endParaRPr lang="en-US" sz="2400" dirty="0">
              <a:latin typeface="+mj-lt"/>
            </a:endParaRPr>
          </a:p>
          <a:p>
            <a:pPr lvl="1"/>
            <a:r>
              <a:rPr lang="en-US" sz="2400" dirty="0">
                <a:latin typeface="+mj-lt"/>
              </a:rPr>
              <a:t>Lead Safe Housing Rule</a:t>
            </a:r>
          </a:p>
          <a:p>
            <a:pPr lvl="1"/>
            <a:r>
              <a:rPr lang="en-US" sz="2400" dirty="0">
                <a:latin typeface="+mj-lt"/>
              </a:rPr>
              <a:t>New manufactured (mobile) home safety and construction</a:t>
            </a:r>
          </a:p>
          <a:p>
            <a:pPr lvl="2"/>
            <a:r>
              <a:rPr lang="en-US" sz="2400" dirty="0">
                <a:latin typeface="+mj-lt"/>
              </a:rPr>
              <a:t>24 CFR 3280</a:t>
            </a:r>
          </a:p>
          <a:p>
            <a:pPr lvl="2"/>
            <a:r>
              <a:rPr lang="en-US" sz="2400" dirty="0">
                <a:latin typeface="+mj-lt"/>
              </a:rPr>
              <a:t>Installed to state and local codes</a:t>
            </a:r>
          </a:p>
          <a:p>
            <a:pPr lvl="2"/>
            <a:r>
              <a:rPr lang="en-US" sz="2400" dirty="0">
                <a:latin typeface="+mj-lt"/>
              </a:rPr>
              <a:t>Permanent foundation and utility hookups</a:t>
            </a:r>
          </a:p>
          <a:p>
            <a:pPr marL="411480" lvl="1" indent="0">
              <a:buNone/>
            </a:pPr>
            <a:r>
              <a:rPr lang="en-US" sz="2400" dirty="0">
                <a:latin typeface="+mj-lt"/>
              </a:rPr>
              <a:t> </a:t>
            </a:r>
          </a:p>
        </p:txBody>
      </p:sp>
    </p:spTree>
    <p:extLst>
      <p:ext uri="{BB962C8B-B14F-4D97-AF65-F5344CB8AC3E}">
        <p14:creationId xmlns:p14="http://schemas.microsoft.com/office/powerpoint/2010/main" val="2783816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General Program Requirements</a:t>
            </a:r>
          </a:p>
        </p:txBody>
      </p:sp>
      <p:sp>
        <p:nvSpPr>
          <p:cNvPr id="3" name="Content Placeholder 2"/>
          <p:cNvSpPr>
            <a:spLocks noGrp="1"/>
          </p:cNvSpPr>
          <p:nvPr>
            <p:ph idx="1"/>
          </p:nvPr>
        </p:nvSpPr>
        <p:spPr>
          <a:xfrm>
            <a:off x="457200" y="1600200"/>
            <a:ext cx="7620000" cy="4800600"/>
          </a:xfrm>
        </p:spPr>
        <p:txBody>
          <a:bodyPr>
            <a:normAutofit/>
          </a:bodyPr>
          <a:lstStyle/>
          <a:p>
            <a:pPr marL="114300" indent="0">
              <a:buNone/>
            </a:pPr>
            <a:r>
              <a:rPr lang="en-US" sz="2400" b="1" dirty="0">
                <a:latin typeface="+mj-lt"/>
              </a:rPr>
              <a:t>Property Standards con’t</a:t>
            </a:r>
          </a:p>
          <a:p>
            <a:pPr lvl="1"/>
            <a:r>
              <a:rPr lang="en-US" sz="2400" dirty="0">
                <a:latin typeface="+mj-lt"/>
              </a:rPr>
              <a:t>Housing Quality Standards (HQS)</a:t>
            </a:r>
          </a:p>
          <a:p>
            <a:pPr lvl="2"/>
            <a:r>
              <a:rPr lang="en-US" sz="2400" dirty="0">
                <a:latin typeface="+mj-lt"/>
              </a:rPr>
              <a:t>Applies to both homebuyer and homeowner rehab activities</a:t>
            </a:r>
          </a:p>
          <a:p>
            <a:pPr lvl="2"/>
            <a:r>
              <a:rPr lang="en-US" sz="2400" dirty="0">
                <a:latin typeface="+mj-lt"/>
              </a:rPr>
              <a:t>Pre-inspection prior to starting activity</a:t>
            </a:r>
          </a:p>
          <a:p>
            <a:pPr lvl="2"/>
            <a:r>
              <a:rPr lang="en-US" sz="2400" dirty="0">
                <a:latin typeface="+mj-lt"/>
              </a:rPr>
              <a:t>Post inspection required on all failed items</a:t>
            </a:r>
          </a:p>
          <a:p>
            <a:pPr lvl="2"/>
            <a:endParaRPr lang="en-US" sz="2400" dirty="0">
              <a:latin typeface="+mj-lt"/>
            </a:endParaRPr>
          </a:p>
          <a:p>
            <a:pPr marL="411480" lvl="1" indent="0">
              <a:buNone/>
            </a:pPr>
            <a:r>
              <a:rPr lang="en-US" sz="2400" dirty="0">
                <a:latin typeface="+mj-lt"/>
                <a:hlinkClick r:id="rId2"/>
              </a:rPr>
              <a:t>http://blog.nanmckay.com/2015/01/hud-posts-updated-hcv-inspection-</a:t>
            </a:r>
            <a:r>
              <a:rPr lang="en-US" sz="2400" dirty="0">
                <a:latin typeface="+mj-lt"/>
              </a:rPr>
              <a:t>forms/</a:t>
            </a:r>
          </a:p>
        </p:txBody>
      </p:sp>
    </p:spTree>
    <p:extLst>
      <p:ext uri="{BB962C8B-B14F-4D97-AF65-F5344CB8AC3E}">
        <p14:creationId xmlns:p14="http://schemas.microsoft.com/office/powerpoint/2010/main" val="2504144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General Program Requirements</a:t>
            </a:r>
          </a:p>
        </p:txBody>
      </p:sp>
      <p:sp>
        <p:nvSpPr>
          <p:cNvPr id="3" name="Content Placeholder 2"/>
          <p:cNvSpPr>
            <a:spLocks noGrp="1"/>
          </p:cNvSpPr>
          <p:nvPr>
            <p:ph idx="1"/>
          </p:nvPr>
        </p:nvSpPr>
        <p:spPr>
          <a:xfrm>
            <a:off x="457200" y="1371600"/>
            <a:ext cx="7620000" cy="5181600"/>
          </a:xfrm>
        </p:spPr>
        <p:txBody>
          <a:bodyPr>
            <a:normAutofit fontScale="92500" lnSpcReduction="10000"/>
          </a:bodyPr>
          <a:lstStyle/>
          <a:p>
            <a:pPr marL="114300" indent="0">
              <a:buNone/>
            </a:pPr>
            <a:r>
              <a:rPr lang="en-US" sz="2000" b="1" dirty="0">
                <a:latin typeface="+mj-lt"/>
              </a:rPr>
              <a:t>Affordability Period</a:t>
            </a:r>
          </a:p>
          <a:p>
            <a:pPr lvl="1"/>
            <a:r>
              <a:rPr lang="en-US" dirty="0">
                <a:latin typeface="+mj-lt"/>
              </a:rPr>
              <a:t>Length of time home must be principal residence</a:t>
            </a:r>
          </a:p>
          <a:p>
            <a:pPr marL="411480" lvl="1" indent="0">
              <a:buNone/>
            </a:pPr>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dirty="0"/>
          </a:p>
          <a:p>
            <a:pPr marL="114300" indent="0">
              <a:buNone/>
            </a:pPr>
            <a:endParaRPr lang="en-US" sz="2000" b="1" dirty="0">
              <a:latin typeface="+mj-lt"/>
            </a:endParaRPr>
          </a:p>
          <a:p>
            <a:pPr marL="114300" indent="0">
              <a:buNone/>
            </a:pPr>
            <a:r>
              <a:rPr lang="en-US" sz="2000" b="1" dirty="0">
                <a:latin typeface="+mj-lt"/>
              </a:rPr>
              <a:t>Waiver Requests</a:t>
            </a:r>
          </a:p>
          <a:p>
            <a:pPr lvl="1"/>
            <a:r>
              <a:rPr lang="en-US" dirty="0">
                <a:latin typeface="+mj-lt"/>
              </a:rPr>
              <a:t>Required when owner-occupied rehabilitation is $30,000 or more or homebuyer acquisition/rehabilitation is $40,000 or more</a:t>
            </a:r>
          </a:p>
          <a:p>
            <a:pPr lvl="1"/>
            <a:r>
              <a:rPr lang="en-US" dirty="0">
                <a:latin typeface="+mj-lt"/>
              </a:rPr>
              <a:t>Submit form, statement of work, price quotes and pictures</a:t>
            </a:r>
          </a:p>
          <a:p>
            <a:pPr marL="777240" lvl="2" indent="0">
              <a:buNone/>
            </a:pPr>
            <a:r>
              <a:rPr lang="en-US" sz="2000" dirty="0">
                <a:latin typeface="+mj-lt"/>
                <a:hlinkClick r:id="rId2"/>
              </a:rPr>
              <a:t>https://energyandhousing.wi.gov/Pages/AgencyResources/hhr.aspx</a:t>
            </a:r>
            <a:endParaRPr lang="en-US" sz="2000" dirty="0">
              <a:latin typeface="+mj-lt"/>
            </a:endParaRPr>
          </a:p>
          <a:p>
            <a:pPr lv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62165736"/>
              </p:ext>
            </p:extLst>
          </p:nvPr>
        </p:nvGraphicFramePr>
        <p:xfrm>
          <a:off x="990600" y="2286000"/>
          <a:ext cx="6096000" cy="20828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416560">
                <a:tc gridSpan="2">
                  <a:txBody>
                    <a:bodyPr/>
                    <a:lstStyle/>
                    <a:p>
                      <a:pPr algn="ctr"/>
                      <a:r>
                        <a:rPr lang="en-US" dirty="0"/>
                        <a:t>HOME Affordability Periods</a:t>
                      </a:r>
                    </a:p>
                  </a:txBody>
                  <a:tcPr/>
                </a:tc>
                <a:tc hMerge="1">
                  <a:txBody>
                    <a:bodyPr/>
                    <a:lstStyle/>
                    <a:p>
                      <a:endParaRPr lang="en-US" dirty="0"/>
                    </a:p>
                  </a:txBody>
                  <a:tcPr/>
                </a:tc>
                <a:extLst>
                  <a:ext uri="{0D108BD9-81ED-4DB2-BD59-A6C34878D82A}">
                    <a16:rowId xmlns:a16="http://schemas.microsoft.com/office/drawing/2014/main" val="10000"/>
                  </a:ext>
                </a:extLst>
              </a:tr>
              <a:tr h="416560">
                <a:tc>
                  <a:txBody>
                    <a:bodyPr/>
                    <a:lstStyle/>
                    <a:p>
                      <a:r>
                        <a:rPr lang="en-US" dirty="0"/>
                        <a:t>Investment</a:t>
                      </a:r>
                    </a:p>
                  </a:txBody>
                  <a:tcPr/>
                </a:tc>
                <a:tc>
                  <a:txBody>
                    <a:bodyPr/>
                    <a:lstStyle/>
                    <a:p>
                      <a:r>
                        <a:rPr lang="en-US" dirty="0"/>
                        <a:t>Affordability Period</a:t>
                      </a:r>
                    </a:p>
                  </a:txBody>
                  <a:tcPr/>
                </a:tc>
                <a:extLst>
                  <a:ext uri="{0D108BD9-81ED-4DB2-BD59-A6C34878D82A}">
                    <a16:rowId xmlns:a16="http://schemas.microsoft.com/office/drawing/2014/main" val="10001"/>
                  </a:ext>
                </a:extLst>
              </a:tr>
              <a:tr h="416560">
                <a:tc>
                  <a:txBody>
                    <a:bodyPr/>
                    <a:lstStyle/>
                    <a:p>
                      <a:r>
                        <a:rPr lang="en-US" dirty="0"/>
                        <a:t>Less than</a:t>
                      </a:r>
                      <a:r>
                        <a:rPr lang="en-US" baseline="0" dirty="0"/>
                        <a:t> $15,000</a:t>
                      </a:r>
                      <a:endParaRPr lang="en-US" dirty="0"/>
                    </a:p>
                  </a:txBody>
                  <a:tcPr/>
                </a:tc>
                <a:tc>
                  <a:txBody>
                    <a:bodyPr/>
                    <a:lstStyle/>
                    <a:p>
                      <a:r>
                        <a:rPr lang="en-US" dirty="0"/>
                        <a:t>5 Years</a:t>
                      </a:r>
                    </a:p>
                  </a:txBody>
                  <a:tcPr/>
                </a:tc>
                <a:extLst>
                  <a:ext uri="{0D108BD9-81ED-4DB2-BD59-A6C34878D82A}">
                    <a16:rowId xmlns:a16="http://schemas.microsoft.com/office/drawing/2014/main" val="10002"/>
                  </a:ext>
                </a:extLst>
              </a:tr>
              <a:tr h="416560">
                <a:tc>
                  <a:txBody>
                    <a:bodyPr/>
                    <a:lstStyle/>
                    <a:p>
                      <a:r>
                        <a:rPr lang="en-US" dirty="0"/>
                        <a:t>Between $15,000 - $40,000</a:t>
                      </a:r>
                    </a:p>
                  </a:txBody>
                  <a:tcPr/>
                </a:tc>
                <a:tc>
                  <a:txBody>
                    <a:bodyPr/>
                    <a:lstStyle/>
                    <a:p>
                      <a:r>
                        <a:rPr lang="en-US" dirty="0"/>
                        <a:t>10 Years</a:t>
                      </a:r>
                    </a:p>
                  </a:txBody>
                  <a:tcPr/>
                </a:tc>
                <a:extLst>
                  <a:ext uri="{0D108BD9-81ED-4DB2-BD59-A6C34878D82A}">
                    <a16:rowId xmlns:a16="http://schemas.microsoft.com/office/drawing/2014/main" val="10003"/>
                  </a:ext>
                </a:extLst>
              </a:tr>
              <a:tr h="416560">
                <a:tc>
                  <a:txBody>
                    <a:bodyPr/>
                    <a:lstStyle/>
                    <a:p>
                      <a:r>
                        <a:rPr lang="en-US" dirty="0"/>
                        <a:t>More than $40,000</a:t>
                      </a:r>
                    </a:p>
                  </a:txBody>
                  <a:tcPr/>
                </a:tc>
                <a:tc>
                  <a:txBody>
                    <a:bodyPr/>
                    <a:lstStyle/>
                    <a:p>
                      <a:r>
                        <a:rPr lang="en-US" dirty="0"/>
                        <a:t>15 Years</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01788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General Program Requirements</a:t>
            </a:r>
          </a:p>
        </p:txBody>
      </p:sp>
      <p:sp>
        <p:nvSpPr>
          <p:cNvPr id="3" name="Content Placeholder 2"/>
          <p:cNvSpPr>
            <a:spLocks noGrp="1"/>
          </p:cNvSpPr>
          <p:nvPr>
            <p:ph idx="1"/>
          </p:nvPr>
        </p:nvSpPr>
        <p:spPr/>
        <p:txBody>
          <a:bodyPr>
            <a:normAutofit lnSpcReduction="10000"/>
          </a:bodyPr>
          <a:lstStyle/>
          <a:p>
            <a:pPr marL="114300" indent="0">
              <a:buNone/>
            </a:pPr>
            <a:r>
              <a:rPr lang="en-US" sz="1800" b="1" dirty="0">
                <a:latin typeface="+mj-lt"/>
              </a:rPr>
              <a:t>Project Underwriting and Subsidy Layering</a:t>
            </a:r>
          </a:p>
          <a:p>
            <a:pPr lvl="2"/>
            <a:r>
              <a:rPr lang="en-US" dirty="0">
                <a:latin typeface="+mj-lt"/>
              </a:rPr>
              <a:t>Budget and Schedule</a:t>
            </a:r>
          </a:p>
          <a:p>
            <a:pPr lvl="3"/>
            <a:r>
              <a:rPr lang="en-US" sz="1800" dirty="0">
                <a:latin typeface="+mj-lt"/>
              </a:rPr>
              <a:t>Detailed list of  budget items (labor, materials, contractors, etc.)</a:t>
            </a:r>
          </a:p>
          <a:p>
            <a:pPr lvl="3"/>
            <a:r>
              <a:rPr lang="en-US" sz="1800" dirty="0">
                <a:latin typeface="+mj-lt"/>
              </a:rPr>
              <a:t>Detailed list scheduled events (purchase land, excavation, foundation,  electrical, walls, plumbing, framing, etc.)</a:t>
            </a:r>
          </a:p>
          <a:p>
            <a:pPr lvl="2"/>
            <a:r>
              <a:rPr lang="en-US" dirty="0">
                <a:latin typeface="+mj-lt"/>
              </a:rPr>
              <a:t>Funding Sources and Uses (handout)</a:t>
            </a:r>
          </a:p>
          <a:p>
            <a:pPr lvl="2"/>
            <a:r>
              <a:rPr lang="en-US" dirty="0">
                <a:latin typeface="+mj-lt"/>
              </a:rPr>
              <a:t>Market Assessment (handout)</a:t>
            </a:r>
          </a:p>
          <a:p>
            <a:pPr lvl="2"/>
            <a:r>
              <a:rPr lang="en-US" dirty="0">
                <a:latin typeface="+mj-lt"/>
              </a:rPr>
              <a:t>Developer Experience and Capability (handout)</a:t>
            </a:r>
          </a:p>
          <a:p>
            <a:pPr lvl="2"/>
            <a:r>
              <a:rPr lang="en-US" dirty="0">
                <a:latin typeface="+mj-lt"/>
              </a:rPr>
              <a:t>Financing Commitments</a:t>
            </a:r>
          </a:p>
          <a:p>
            <a:pPr lvl="3"/>
            <a:r>
              <a:rPr lang="en-US" sz="1800" dirty="0">
                <a:latin typeface="+mj-lt"/>
              </a:rPr>
              <a:t>Construction loans</a:t>
            </a:r>
          </a:p>
          <a:p>
            <a:pPr lvl="3"/>
            <a:r>
              <a:rPr lang="en-US" sz="1800" dirty="0">
                <a:latin typeface="+mj-lt"/>
              </a:rPr>
              <a:t>Contractor agreements</a:t>
            </a:r>
          </a:p>
          <a:p>
            <a:pPr lvl="3"/>
            <a:r>
              <a:rPr lang="en-US" sz="1800" dirty="0">
                <a:latin typeface="+mj-lt"/>
              </a:rPr>
              <a:t>Home funds</a:t>
            </a:r>
          </a:p>
          <a:p>
            <a:pPr lvl="3"/>
            <a:r>
              <a:rPr lang="en-US" sz="1800" dirty="0">
                <a:latin typeface="+mj-lt"/>
              </a:rPr>
              <a:t>Other agency funding</a:t>
            </a:r>
          </a:p>
          <a:p>
            <a:pPr lvl="3"/>
            <a:r>
              <a:rPr lang="en-US" sz="1800" dirty="0">
                <a:latin typeface="+mj-lt"/>
              </a:rPr>
              <a:t>Other examples?</a:t>
            </a:r>
          </a:p>
          <a:p>
            <a:pPr lvl="2"/>
            <a:endParaRPr lang="en-US" sz="2000" dirty="0"/>
          </a:p>
          <a:p>
            <a:pPr lvl="2"/>
            <a:endParaRPr lang="en-US" sz="2000" dirty="0"/>
          </a:p>
        </p:txBody>
      </p:sp>
    </p:spTree>
    <p:extLst>
      <p:ext uri="{BB962C8B-B14F-4D97-AF65-F5344CB8AC3E}">
        <p14:creationId xmlns:p14="http://schemas.microsoft.com/office/powerpoint/2010/main" val="1147803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Homeowner Rehabilitation</a:t>
            </a:r>
          </a:p>
        </p:txBody>
      </p:sp>
      <p:sp>
        <p:nvSpPr>
          <p:cNvPr id="3" name="Content Placeholder 2"/>
          <p:cNvSpPr>
            <a:spLocks noGrp="1"/>
          </p:cNvSpPr>
          <p:nvPr>
            <p:ph idx="1"/>
          </p:nvPr>
        </p:nvSpPr>
        <p:spPr/>
        <p:txBody>
          <a:bodyPr>
            <a:normAutofit/>
          </a:bodyPr>
          <a:lstStyle/>
          <a:p>
            <a:pPr marL="114300" indent="0">
              <a:buNone/>
            </a:pPr>
            <a:r>
              <a:rPr lang="en-US" sz="2400" b="1" dirty="0">
                <a:latin typeface="+mj-lt"/>
              </a:rPr>
              <a:t>Ownership requirements</a:t>
            </a:r>
          </a:p>
          <a:p>
            <a:pPr lvl="1"/>
            <a:r>
              <a:rPr lang="en-US" sz="2400" dirty="0">
                <a:latin typeface="+mj-lt"/>
              </a:rPr>
              <a:t>Fee simple title</a:t>
            </a:r>
          </a:p>
          <a:p>
            <a:pPr lvl="1"/>
            <a:r>
              <a:rPr lang="en-US" sz="2400" dirty="0">
                <a:latin typeface="+mj-lt"/>
              </a:rPr>
              <a:t>99 year lease (50 year community or tribal land)</a:t>
            </a:r>
          </a:p>
          <a:p>
            <a:pPr lvl="1"/>
            <a:r>
              <a:rPr lang="en-US" sz="2400" dirty="0">
                <a:latin typeface="+mj-lt"/>
              </a:rPr>
              <a:t>Owns condominium</a:t>
            </a:r>
          </a:p>
          <a:p>
            <a:pPr lvl="1"/>
            <a:r>
              <a:rPr lang="en-US" sz="2400" dirty="0">
                <a:latin typeface="+mj-lt"/>
              </a:rPr>
              <a:t>Cooperative membership</a:t>
            </a:r>
          </a:p>
          <a:p>
            <a:pPr lvl="1"/>
            <a:r>
              <a:rPr lang="en-US" sz="2400" dirty="0">
                <a:latin typeface="+mj-lt"/>
              </a:rPr>
              <a:t>Owns and occupies inherited property and shares ownership</a:t>
            </a:r>
          </a:p>
          <a:p>
            <a:pPr lvl="1"/>
            <a:r>
              <a:rPr lang="en-US" sz="2400" dirty="0">
                <a:latin typeface="+mj-lt"/>
              </a:rPr>
              <a:t>Life estate</a:t>
            </a:r>
          </a:p>
          <a:p>
            <a:pPr lvl="1"/>
            <a:r>
              <a:rPr lang="en-US" sz="2400" dirty="0">
                <a:latin typeface="+mj-lt"/>
              </a:rPr>
              <a:t>Living trust</a:t>
            </a:r>
          </a:p>
          <a:p>
            <a:pPr lvl="1"/>
            <a:r>
              <a:rPr lang="en-US" sz="2400" dirty="0">
                <a:latin typeface="+mj-lt"/>
              </a:rPr>
              <a:t>Beneficiary deed</a:t>
            </a:r>
          </a:p>
          <a:p>
            <a:pPr lvl="1"/>
            <a:r>
              <a:rPr lang="en-US" sz="2400" dirty="0">
                <a:latin typeface="+mj-lt"/>
              </a:rPr>
              <a:t>Land contracts are </a:t>
            </a:r>
            <a:r>
              <a:rPr lang="en-US" sz="2400" b="1" dirty="0">
                <a:latin typeface="+mj-lt"/>
              </a:rPr>
              <a:t>NOT</a:t>
            </a:r>
            <a:r>
              <a:rPr lang="en-US" sz="2400" dirty="0">
                <a:latin typeface="+mj-lt"/>
              </a:rPr>
              <a:t> considered ownership</a:t>
            </a:r>
          </a:p>
        </p:txBody>
      </p:sp>
    </p:spTree>
    <p:extLst>
      <p:ext uri="{BB962C8B-B14F-4D97-AF65-F5344CB8AC3E}">
        <p14:creationId xmlns:p14="http://schemas.microsoft.com/office/powerpoint/2010/main" val="1189240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Introductions</a:t>
            </a:r>
          </a:p>
        </p:txBody>
      </p:sp>
      <p:sp>
        <p:nvSpPr>
          <p:cNvPr id="3" name="Content Placeholder 2"/>
          <p:cNvSpPr>
            <a:spLocks noGrp="1"/>
          </p:cNvSpPr>
          <p:nvPr>
            <p:ph idx="1"/>
          </p:nvPr>
        </p:nvSpPr>
        <p:spPr/>
        <p:txBody>
          <a:bodyPr>
            <a:normAutofit/>
          </a:bodyPr>
          <a:lstStyle/>
          <a:p>
            <a:pPr marL="114300" indent="0">
              <a:buNone/>
            </a:pPr>
            <a:endParaRPr lang="en-US" dirty="0"/>
          </a:p>
          <a:p>
            <a:r>
              <a:rPr lang="en-US" dirty="0">
                <a:latin typeface="+mj-lt"/>
              </a:rPr>
              <a:t>Theola Carter, Bureau Director, Bureau of Housing</a:t>
            </a:r>
          </a:p>
          <a:p>
            <a:endParaRPr lang="en-US" dirty="0">
              <a:latin typeface="+mj-lt"/>
            </a:endParaRPr>
          </a:p>
          <a:p>
            <a:r>
              <a:rPr lang="en-US" dirty="0">
                <a:latin typeface="+mj-lt"/>
              </a:rPr>
              <a:t>Kenna Arvold, Section Chief, Bureau of Housing</a:t>
            </a:r>
          </a:p>
          <a:p>
            <a:pPr marL="114300" indent="0">
              <a:buNone/>
            </a:pPr>
            <a:endParaRPr lang="en-US" dirty="0">
              <a:latin typeface="+mj-lt"/>
            </a:endParaRPr>
          </a:p>
          <a:p>
            <a:r>
              <a:rPr lang="en-US" dirty="0">
                <a:latin typeface="+mj-lt"/>
              </a:rPr>
              <a:t>Karl Kuecker, Program Manager, Home Homebuyer and Rehabilitation (HHR)</a:t>
            </a:r>
          </a:p>
          <a:p>
            <a:endParaRPr lang="en-US" dirty="0">
              <a:latin typeface="+mj-lt"/>
            </a:endParaRPr>
          </a:p>
          <a:p>
            <a:r>
              <a:rPr lang="en-US" dirty="0">
                <a:latin typeface="+mj-lt"/>
              </a:rPr>
              <a:t>Joe Oby, Program Manager, Housing Cost Reduction Initiative (HCRI)</a:t>
            </a:r>
          </a:p>
          <a:p>
            <a:endParaRPr lang="en-US" dirty="0">
              <a:latin typeface="+mj-lt"/>
            </a:endParaRPr>
          </a:p>
        </p:txBody>
      </p:sp>
    </p:spTree>
    <p:extLst>
      <p:ext uri="{BB962C8B-B14F-4D97-AF65-F5344CB8AC3E}">
        <p14:creationId xmlns:p14="http://schemas.microsoft.com/office/powerpoint/2010/main" val="1836346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Homeowner Rehabilitation</a:t>
            </a:r>
          </a:p>
        </p:txBody>
      </p:sp>
      <p:sp>
        <p:nvSpPr>
          <p:cNvPr id="3" name="Content Placeholder 2"/>
          <p:cNvSpPr>
            <a:spLocks noGrp="1"/>
          </p:cNvSpPr>
          <p:nvPr>
            <p:ph idx="1"/>
          </p:nvPr>
        </p:nvSpPr>
        <p:spPr>
          <a:xfrm>
            <a:off x="457200" y="1447800"/>
            <a:ext cx="7620000" cy="4953000"/>
          </a:xfrm>
        </p:spPr>
        <p:txBody>
          <a:bodyPr>
            <a:normAutofit lnSpcReduction="10000"/>
          </a:bodyPr>
          <a:lstStyle/>
          <a:p>
            <a:pPr marL="114300" indent="0">
              <a:buNone/>
            </a:pPr>
            <a:r>
              <a:rPr lang="en-US" sz="2400" b="1" dirty="0">
                <a:latin typeface="+mj-lt"/>
              </a:rPr>
              <a:t>Eligible activities</a:t>
            </a:r>
          </a:p>
          <a:p>
            <a:pPr lvl="1"/>
            <a:r>
              <a:rPr lang="en-US" sz="2400" dirty="0">
                <a:latin typeface="+mj-lt"/>
              </a:rPr>
              <a:t>Repair, rehabilitation or reconstruction of owner-occupied homes</a:t>
            </a:r>
          </a:p>
          <a:p>
            <a:pPr lvl="1"/>
            <a:r>
              <a:rPr lang="en-US" sz="2400" dirty="0">
                <a:latin typeface="+mj-lt"/>
              </a:rPr>
              <a:t>Special repairs such as weatherization or  emergencies eligible only if part of overall plan to make home safe, decent and sanitary</a:t>
            </a:r>
          </a:p>
          <a:p>
            <a:pPr marL="411480" lvl="1" indent="0">
              <a:buNone/>
            </a:pPr>
            <a:endParaRPr lang="en-US" sz="2400" dirty="0">
              <a:latin typeface="+mj-lt"/>
            </a:endParaRPr>
          </a:p>
          <a:p>
            <a:pPr marL="114300" indent="0">
              <a:buNone/>
            </a:pPr>
            <a:r>
              <a:rPr lang="en-US" sz="2400" b="1" dirty="0">
                <a:latin typeface="+mj-lt"/>
              </a:rPr>
              <a:t>After Rehab value</a:t>
            </a:r>
          </a:p>
          <a:p>
            <a:pPr lvl="1"/>
            <a:r>
              <a:rPr lang="en-US" sz="2400" dirty="0">
                <a:latin typeface="+mj-lt"/>
              </a:rPr>
              <a:t>Grantee estimates (must include documentation)</a:t>
            </a:r>
          </a:p>
          <a:p>
            <a:pPr lvl="1"/>
            <a:r>
              <a:rPr lang="en-US" sz="2400" dirty="0">
                <a:latin typeface="+mj-lt"/>
              </a:rPr>
              <a:t>Appraisals</a:t>
            </a:r>
          </a:p>
          <a:p>
            <a:pPr lvl="1"/>
            <a:r>
              <a:rPr lang="en-US" sz="2400" dirty="0">
                <a:latin typeface="+mj-lt"/>
              </a:rPr>
              <a:t>Tax assessments</a:t>
            </a:r>
          </a:p>
          <a:p>
            <a:pPr lvl="1"/>
            <a:r>
              <a:rPr lang="en-US" sz="2400" dirty="0">
                <a:latin typeface="+mj-lt"/>
              </a:rPr>
              <a:t>After rehab value can’t exceed purchase price limit</a:t>
            </a:r>
          </a:p>
          <a:p>
            <a:pPr marL="114300" indent="0">
              <a:spcBef>
                <a:spcPts val="0"/>
              </a:spcBef>
              <a:buNone/>
            </a:pPr>
            <a:endParaRPr lang="en-US" sz="2400" dirty="0">
              <a:latin typeface="+mj-lt"/>
            </a:endParaRPr>
          </a:p>
          <a:p>
            <a:pPr marL="114300" indent="0">
              <a:buNone/>
            </a:pPr>
            <a:endParaRPr lang="en-US" sz="2400" dirty="0">
              <a:latin typeface="+mj-lt"/>
            </a:endParaRPr>
          </a:p>
          <a:p>
            <a:endParaRPr lang="en-US" sz="2400" dirty="0">
              <a:latin typeface="+mj-lt"/>
            </a:endParaRPr>
          </a:p>
          <a:p>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749103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868362"/>
          </a:xfrm>
        </p:spPr>
        <p:txBody>
          <a:bodyPr/>
          <a:lstStyle/>
          <a:p>
            <a:pPr algn="ctr"/>
            <a:r>
              <a:rPr lang="en-US" sz="4400" dirty="0"/>
              <a:t>Homebuyer</a:t>
            </a:r>
          </a:p>
        </p:txBody>
      </p:sp>
      <p:sp>
        <p:nvSpPr>
          <p:cNvPr id="3" name="Content Placeholder 2"/>
          <p:cNvSpPr>
            <a:spLocks noGrp="1"/>
          </p:cNvSpPr>
          <p:nvPr>
            <p:ph idx="1"/>
          </p:nvPr>
        </p:nvSpPr>
        <p:spPr>
          <a:xfrm>
            <a:off x="457200" y="990600"/>
            <a:ext cx="7620000" cy="5867400"/>
          </a:xfrm>
        </p:spPr>
        <p:txBody>
          <a:bodyPr>
            <a:noAutofit/>
          </a:bodyPr>
          <a:lstStyle/>
          <a:p>
            <a:pPr marL="114300" indent="0">
              <a:buNone/>
            </a:pPr>
            <a:r>
              <a:rPr lang="en-US" sz="1800" b="1" dirty="0">
                <a:latin typeface="+mj-lt"/>
              </a:rPr>
              <a:t>Eligible activities</a:t>
            </a:r>
          </a:p>
          <a:p>
            <a:pPr lvl="1"/>
            <a:r>
              <a:rPr lang="en-US" sz="1800" dirty="0">
                <a:latin typeface="+mj-lt"/>
              </a:rPr>
              <a:t>Acquisition</a:t>
            </a:r>
          </a:p>
          <a:p>
            <a:pPr lvl="2"/>
            <a:r>
              <a:rPr lang="en-US" dirty="0">
                <a:latin typeface="+mj-lt"/>
              </a:rPr>
              <a:t>Seller must fix any deficiencies</a:t>
            </a:r>
          </a:p>
          <a:p>
            <a:pPr marL="777240" lvl="2" indent="0">
              <a:spcBef>
                <a:spcPts val="0"/>
              </a:spcBef>
              <a:buNone/>
            </a:pPr>
            <a:endParaRPr lang="en-US" dirty="0">
              <a:latin typeface="+mj-lt"/>
            </a:endParaRPr>
          </a:p>
          <a:p>
            <a:pPr lvl="1"/>
            <a:r>
              <a:rPr lang="en-US" sz="1800" dirty="0">
                <a:latin typeface="+mj-lt"/>
              </a:rPr>
              <a:t>Acquisition and rehabilitation</a:t>
            </a:r>
          </a:p>
          <a:p>
            <a:pPr lvl="2"/>
            <a:r>
              <a:rPr lang="en-US" dirty="0">
                <a:latin typeface="+mj-lt"/>
              </a:rPr>
              <a:t>Provide funding for rehab in addition to, or instead of, down payment assistance</a:t>
            </a:r>
          </a:p>
          <a:p>
            <a:pPr lvl="2"/>
            <a:r>
              <a:rPr lang="en-US" dirty="0">
                <a:latin typeface="+mj-lt"/>
              </a:rPr>
              <a:t>Approaches</a:t>
            </a:r>
          </a:p>
          <a:p>
            <a:pPr lvl="3"/>
            <a:r>
              <a:rPr lang="en-US" sz="1800" dirty="0">
                <a:latin typeface="+mj-lt"/>
              </a:rPr>
              <a:t>Grantee acquire/rehab and then sell to home buyer</a:t>
            </a:r>
          </a:p>
          <a:p>
            <a:pPr lvl="3"/>
            <a:r>
              <a:rPr lang="en-US" sz="1800" dirty="0">
                <a:latin typeface="+mj-lt"/>
              </a:rPr>
              <a:t>Assistance provided directly to home buyer for rehabilitation</a:t>
            </a:r>
          </a:p>
          <a:p>
            <a:pPr lvl="2"/>
            <a:r>
              <a:rPr lang="en-US" dirty="0">
                <a:latin typeface="+mj-lt"/>
              </a:rPr>
              <a:t>Rehab must be done within six months of closing</a:t>
            </a:r>
          </a:p>
          <a:p>
            <a:pPr marL="777240" lvl="2" indent="0">
              <a:buNone/>
            </a:pPr>
            <a:endParaRPr lang="en-US" dirty="0">
              <a:latin typeface="+mj-lt"/>
            </a:endParaRPr>
          </a:p>
          <a:p>
            <a:pPr lvl="1"/>
            <a:r>
              <a:rPr lang="en-US" sz="1800" dirty="0">
                <a:latin typeface="+mj-lt"/>
              </a:rPr>
              <a:t>New construction</a:t>
            </a:r>
          </a:p>
          <a:p>
            <a:pPr lvl="2"/>
            <a:r>
              <a:rPr lang="en-US" dirty="0">
                <a:latin typeface="+mj-lt"/>
              </a:rPr>
              <a:t>Grantee develops new housing unit or works with developer</a:t>
            </a:r>
          </a:p>
          <a:p>
            <a:pPr lvl="2"/>
            <a:r>
              <a:rPr lang="en-US" dirty="0">
                <a:latin typeface="+mj-lt"/>
              </a:rPr>
              <a:t>Must be “vistable”</a:t>
            </a:r>
          </a:p>
          <a:p>
            <a:pPr lvl="2"/>
            <a:r>
              <a:rPr lang="en-US" dirty="0">
                <a:latin typeface="+mj-lt"/>
              </a:rPr>
              <a:t>Includes purchase of land</a:t>
            </a:r>
          </a:p>
          <a:p>
            <a:pPr lvl="2"/>
            <a:r>
              <a:rPr lang="en-US" dirty="0">
                <a:latin typeface="+mj-lt"/>
              </a:rPr>
              <a:t>Additional dwelling unit outside existing walls is new construction</a:t>
            </a:r>
          </a:p>
        </p:txBody>
      </p:sp>
    </p:spTree>
    <p:extLst>
      <p:ext uri="{BB962C8B-B14F-4D97-AF65-F5344CB8AC3E}">
        <p14:creationId xmlns:p14="http://schemas.microsoft.com/office/powerpoint/2010/main" val="180589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Homebuyer</a:t>
            </a:r>
          </a:p>
        </p:txBody>
      </p:sp>
      <p:sp>
        <p:nvSpPr>
          <p:cNvPr id="3" name="Content Placeholder 2"/>
          <p:cNvSpPr>
            <a:spLocks noGrp="1"/>
          </p:cNvSpPr>
          <p:nvPr>
            <p:ph idx="1"/>
          </p:nvPr>
        </p:nvSpPr>
        <p:spPr>
          <a:xfrm>
            <a:off x="457200" y="1447800"/>
            <a:ext cx="7620000" cy="4953000"/>
          </a:xfrm>
        </p:spPr>
        <p:txBody>
          <a:bodyPr>
            <a:normAutofit/>
          </a:bodyPr>
          <a:lstStyle/>
          <a:p>
            <a:pPr marL="114300" indent="0">
              <a:buNone/>
            </a:pPr>
            <a:r>
              <a:rPr lang="en-US" sz="2000" b="1" dirty="0">
                <a:latin typeface="+mj-lt"/>
              </a:rPr>
              <a:t>Ownership requirements</a:t>
            </a:r>
          </a:p>
          <a:p>
            <a:pPr lvl="1"/>
            <a:r>
              <a:rPr lang="en-US" dirty="0">
                <a:latin typeface="+mj-lt"/>
              </a:rPr>
              <a:t>Fee simple title</a:t>
            </a:r>
          </a:p>
          <a:p>
            <a:pPr lvl="1"/>
            <a:r>
              <a:rPr lang="en-US" dirty="0">
                <a:latin typeface="+mj-lt"/>
              </a:rPr>
              <a:t>Condominium</a:t>
            </a:r>
          </a:p>
          <a:p>
            <a:pPr lvl="1"/>
            <a:r>
              <a:rPr lang="en-US" dirty="0">
                <a:latin typeface="+mj-lt"/>
              </a:rPr>
              <a:t>Cooperative membership</a:t>
            </a:r>
          </a:p>
          <a:p>
            <a:pPr lvl="1"/>
            <a:r>
              <a:rPr lang="en-US" dirty="0">
                <a:latin typeface="+mj-lt"/>
              </a:rPr>
              <a:t>Manufactured (mobile)</a:t>
            </a:r>
          </a:p>
          <a:p>
            <a:pPr marL="114300" indent="0">
              <a:buNone/>
            </a:pPr>
            <a:endParaRPr lang="en-US" sz="2000" dirty="0">
              <a:latin typeface="+mj-lt"/>
            </a:endParaRPr>
          </a:p>
          <a:p>
            <a:pPr marL="114300" indent="0">
              <a:buNone/>
            </a:pPr>
            <a:r>
              <a:rPr lang="en-US" sz="2000" b="1" dirty="0">
                <a:latin typeface="+mj-lt"/>
              </a:rPr>
              <a:t>Forms of direct subsidy assistance</a:t>
            </a:r>
          </a:p>
          <a:p>
            <a:pPr lvl="1"/>
            <a:r>
              <a:rPr lang="en-US" dirty="0">
                <a:latin typeface="+mj-lt"/>
              </a:rPr>
              <a:t>Down payment and closing costs</a:t>
            </a:r>
          </a:p>
          <a:p>
            <a:pPr lvl="1"/>
            <a:r>
              <a:rPr lang="en-US" dirty="0">
                <a:latin typeface="+mj-lt"/>
              </a:rPr>
              <a:t>Gap financing</a:t>
            </a:r>
          </a:p>
          <a:p>
            <a:pPr lvl="1"/>
            <a:r>
              <a:rPr lang="en-US" dirty="0">
                <a:latin typeface="+mj-lt"/>
              </a:rPr>
              <a:t>Sales price write down</a:t>
            </a:r>
          </a:p>
          <a:p>
            <a:pPr marL="411480" lvl="1" indent="0">
              <a:spcBef>
                <a:spcPts val="0"/>
              </a:spcBef>
              <a:buNone/>
            </a:pPr>
            <a:endParaRPr lang="en-US" dirty="0">
              <a:latin typeface="+mj-lt"/>
            </a:endParaRPr>
          </a:p>
          <a:p>
            <a:pPr marL="114300" indent="0">
              <a:buNone/>
            </a:pPr>
            <a:r>
              <a:rPr lang="en-US" sz="2000" b="1" dirty="0">
                <a:latin typeface="+mj-lt"/>
              </a:rPr>
              <a:t>Homebuyers must receive housing counseling</a:t>
            </a:r>
          </a:p>
          <a:p>
            <a:pPr marL="411480" lvl="1" indent="0">
              <a:spcBef>
                <a:spcPts val="0"/>
              </a:spcBef>
              <a:buNone/>
            </a:pPr>
            <a:endParaRPr lang="en-US" dirty="0"/>
          </a:p>
        </p:txBody>
      </p:sp>
    </p:spTree>
    <p:extLst>
      <p:ext uri="{BB962C8B-B14F-4D97-AF65-F5344CB8AC3E}">
        <p14:creationId xmlns:p14="http://schemas.microsoft.com/office/powerpoint/2010/main" val="4997568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Homebuyer</a:t>
            </a:r>
          </a:p>
        </p:txBody>
      </p:sp>
      <p:sp>
        <p:nvSpPr>
          <p:cNvPr id="3" name="Content Placeholder 2"/>
          <p:cNvSpPr>
            <a:spLocks noGrp="1"/>
          </p:cNvSpPr>
          <p:nvPr>
            <p:ph idx="1"/>
          </p:nvPr>
        </p:nvSpPr>
        <p:spPr>
          <a:xfrm>
            <a:off x="457200" y="1295400"/>
            <a:ext cx="7620000" cy="5105400"/>
          </a:xfrm>
        </p:spPr>
        <p:txBody>
          <a:bodyPr>
            <a:normAutofit fontScale="92500" lnSpcReduction="10000"/>
          </a:bodyPr>
          <a:lstStyle/>
          <a:p>
            <a:pPr marL="114300" indent="0">
              <a:buNone/>
            </a:pPr>
            <a:r>
              <a:rPr lang="en-US" sz="2000" b="1" dirty="0">
                <a:latin typeface="+mj-lt"/>
              </a:rPr>
              <a:t>Recapture and resale provisions</a:t>
            </a:r>
          </a:p>
          <a:p>
            <a:pPr lvl="1"/>
            <a:r>
              <a:rPr lang="en-US" dirty="0">
                <a:latin typeface="+mj-lt"/>
              </a:rPr>
              <a:t>Ensures long-term affordability</a:t>
            </a:r>
          </a:p>
          <a:p>
            <a:pPr marL="411480" lvl="1" indent="0">
              <a:spcBef>
                <a:spcPts val="0"/>
              </a:spcBef>
              <a:buNone/>
            </a:pPr>
            <a:endParaRPr lang="en-US" dirty="0">
              <a:latin typeface="+mj-lt"/>
            </a:endParaRPr>
          </a:p>
          <a:p>
            <a:pPr lvl="1"/>
            <a:r>
              <a:rPr lang="en-US" dirty="0">
                <a:latin typeface="+mj-lt"/>
              </a:rPr>
              <a:t>Resale</a:t>
            </a:r>
          </a:p>
          <a:p>
            <a:pPr lvl="2"/>
            <a:r>
              <a:rPr lang="en-US" sz="2000" dirty="0">
                <a:latin typeface="+mj-lt"/>
              </a:rPr>
              <a:t>Home must be sold to another low-income family at affordable price</a:t>
            </a:r>
          </a:p>
          <a:p>
            <a:pPr lvl="2"/>
            <a:r>
              <a:rPr lang="en-US" sz="2000" dirty="0">
                <a:latin typeface="+mj-lt"/>
              </a:rPr>
              <a:t>Deed restrictions of land covenants to enforce</a:t>
            </a:r>
          </a:p>
          <a:p>
            <a:pPr lvl="2"/>
            <a:r>
              <a:rPr lang="en-US" sz="2000" dirty="0">
                <a:latin typeface="+mj-lt"/>
              </a:rPr>
              <a:t>Sales price must be affordable</a:t>
            </a:r>
          </a:p>
          <a:p>
            <a:pPr lvl="2">
              <a:spcBef>
                <a:spcPts val="0"/>
              </a:spcBef>
            </a:pPr>
            <a:endParaRPr lang="en-US" sz="2000" dirty="0">
              <a:latin typeface="+mj-lt"/>
            </a:endParaRPr>
          </a:p>
          <a:p>
            <a:pPr lvl="1"/>
            <a:r>
              <a:rPr lang="en-US" dirty="0">
                <a:latin typeface="+mj-lt"/>
              </a:rPr>
              <a:t>Recapture</a:t>
            </a:r>
          </a:p>
          <a:p>
            <a:pPr lvl="2"/>
            <a:r>
              <a:rPr lang="en-US" sz="2000" dirty="0">
                <a:latin typeface="+mj-lt"/>
              </a:rPr>
              <a:t>Direct assistance provided to homebuyer </a:t>
            </a:r>
          </a:p>
          <a:p>
            <a:pPr lvl="3"/>
            <a:r>
              <a:rPr lang="en-US" sz="2000" dirty="0">
                <a:latin typeface="+mj-lt"/>
              </a:rPr>
              <a:t>Down payment assistance and/or closing costs</a:t>
            </a:r>
          </a:p>
          <a:p>
            <a:pPr lvl="3"/>
            <a:r>
              <a:rPr lang="en-US" sz="2000" dirty="0">
                <a:latin typeface="+mj-lt"/>
              </a:rPr>
              <a:t>Interest subsidy</a:t>
            </a:r>
          </a:p>
          <a:p>
            <a:pPr lvl="3"/>
            <a:r>
              <a:rPr lang="en-US" sz="2000" dirty="0">
                <a:latin typeface="+mj-lt"/>
              </a:rPr>
              <a:t>Subsidy that reduces purchase price below market value</a:t>
            </a:r>
          </a:p>
          <a:p>
            <a:pPr lvl="2"/>
            <a:r>
              <a:rPr lang="en-US" sz="2000" dirty="0">
                <a:latin typeface="+mj-lt"/>
              </a:rPr>
              <a:t>Development subsidies (sunk costs) don’t count as direct assistance</a:t>
            </a:r>
          </a:p>
          <a:p>
            <a:pPr lvl="1"/>
            <a:endParaRPr lang="en-US" dirty="0"/>
          </a:p>
          <a:p>
            <a:endParaRPr lang="en-US" dirty="0"/>
          </a:p>
          <a:p>
            <a:endParaRPr lang="en-US" dirty="0"/>
          </a:p>
        </p:txBody>
      </p:sp>
    </p:spTree>
    <p:extLst>
      <p:ext uri="{BB962C8B-B14F-4D97-AF65-F5344CB8AC3E}">
        <p14:creationId xmlns:p14="http://schemas.microsoft.com/office/powerpoint/2010/main" val="14022391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Homebuyer</a:t>
            </a:r>
          </a:p>
        </p:txBody>
      </p:sp>
      <p:sp>
        <p:nvSpPr>
          <p:cNvPr id="3" name="Content Placeholder 2"/>
          <p:cNvSpPr>
            <a:spLocks noGrp="1"/>
          </p:cNvSpPr>
          <p:nvPr>
            <p:ph idx="1"/>
          </p:nvPr>
        </p:nvSpPr>
        <p:spPr>
          <a:xfrm>
            <a:off x="457200" y="1371600"/>
            <a:ext cx="7620000" cy="5029200"/>
          </a:xfrm>
        </p:spPr>
        <p:txBody>
          <a:bodyPr>
            <a:normAutofit fontScale="92500" lnSpcReduction="20000"/>
          </a:bodyPr>
          <a:lstStyle/>
          <a:p>
            <a:pPr marL="114300" indent="0">
              <a:buNone/>
            </a:pPr>
            <a:r>
              <a:rPr lang="en-US" b="1" dirty="0">
                <a:latin typeface="+mj-lt"/>
              </a:rPr>
              <a:t>Long-term affordability period</a:t>
            </a:r>
          </a:p>
          <a:p>
            <a:pPr lvl="1"/>
            <a:r>
              <a:rPr lang="en-US" sz="2200" dirty="0">
                <a:latin typeface="+mj-lt"/>
              </a:rPr>
              <a:t>Depends upon amount of HOME funds provided</a:t>
            </a:r>
          </a:p>
          <a:p>
            <a:pPr lvl="2"/>
            <a:r>
              <a:rPr lang="en-US" sz="2200" dirty="0">
                <a:latin typeface="+mj-lt"/>
              </a:rPr>
              <a:t>Resale: amount invested</a:t>
            </a:r>
          </a:p>
          <a:p>
            <a:pPr lvl="2"/>
            <a:r>
              <a:rPr lang="en-US" sz="2200" dirty="0">
                <a:latin typeface="+mj-lt"/>
              </a:rPr>
              <a:t>Recapture: amount provided as direct assistance</a:t>
            </a:r>
          </a:p>
          <a:p>
            <a:pPr lvl="2">
              <a:spcBef>
                <a:spcPts val="0"/>
              </a:spcBef>
            </a:pPr>
            <a:endParaRPr lang="en-US" sz="2200" dirty="0">
              <a:latin typeface="+mj-lt"/>
            </a:endParaRPr>
          </a:p>
          <a:p>
            <a:pPr marL="114300" lvl="1" indent="0">
              <a:buClr>
                <a:schemeClr val="accent1"/>
              </a:buClr>
              <a:buNone/>
            </a:pPr>
            <a:r>
              <a:rPr lang="en-US" sz="2200" b="1" dirty="0">
                <a:latin typeface="+mj-lt"/>
              </a:rPr>
              <a:t>State uses recapture method</a:t>
            </a:r>
          </a:p>
          <a:p>
            <a:pPr lvl="1"/>
            <a:r>
              <a:rPr lang="en-US" sz="2200" dirty="0">
                <a:latin typeface="+mj-lt"/>
              </a:rPr>
              <a:t>If no direct subsidy provided or provided as a grant then the resale provision must be used</a:t>
            </a:r>
          </a:p>
          <a:p>
            <a:pPr marL="114300" lvl="1" indent="0">
              <a:spcBef>
                <a:spcPts val="0"/>
              </a:spcBef>
              <a:buClr>
                <a:schemeClr val="accent1"/>
              </a:buClr>
              <a:buNone/>
            </a:pPr>
            <a:r>
              <a:rPr lang="en-US" sz="2200" dirty="0">
                <a:latin typeface="+mj-lt"/>
              </a:rPr>
              <a:t>  </a:t>
            </a:r>
          </a:p>
          <a:p>
            <a:pPr marL="114300" lvl="1" indent="0">
              <a:buClr>
                <a:schemeClr val="accent1"/>
              </a:buClr>
              <a:buNone/>
            </a:pPr>
            <a:r>
              <a:rPr lang="en-US" sz="2200" b="1" dirty="0">
                <a:latin typeface="+mj-lt"/>
              </a:rPr>
              <a:t>Recaptured funds taken out of net proceeds</a:t>
            </a:r>
          </a:p>
          <a:p>
            <a:pPr lvl="1"/>
            <a:r>
              <a:rPr lang="en-US" sz="2200" dirty="0">
                <a:latin typeface="+mj-lt"/>
              </a:rPr>
              <a:t>Net proceeds are sales price minus superior loans</a:t>
            </a:r>
          </a:p>
          <a:p>
            <a:pPr lvl="1"/>
            <a:r>
              <a:rPr lang="en-US" sz="2200" dirty="0">
                <a:latin typeface="+mj-lt"/>
              </a:rPr>
              <a:t>Funds must be used on another HOME eligible activity</a:t>
            </a:r>
          </a:p>
          <a:p>
            <a:pPr lvl="1"/>
            <a:r>
              <a:rPr lang="en-US" sz="2200" dirty="0">
                <a:latin typeface="+mj-lt"/>
              </a:rPr>
              <a:t>Grantee CAN’T take 10% for administrative costs if recaptured within affordability period</a:t>
            </a:r>
          </a:p>
          <a:p>
            <a:pPr lvl="1"/>
            <a:r>
              <a:rPr lang="en-US" sz="2200" dirty="0">
                <a:latin typeface="+mj-lt"/>
              </a:rPr>
              <a:t>If recaptured outside affordability period, funds are considered program income not recaptured</a:t>
            </a:r>
          </a:p>
          <a:p>
            <a:pPr marL="777240" lvl="2" indent="0">
              <a:spcBef>
                <a:spcPts val="0"/>
              </a:spcBef>
              <a:buNone/>
            </a:pPr>
            <a:endParaRPr lang="en-US" dirty="0">
              <a:latin typeface="+mj-lt"/>
            </a:endParaRPr>
          </a:p>
          <a:p>
            <a:pPr lvl="1">
              <a:spcBef>
                <a:spcPts val="0"/>
              </a:spcBef>
            </a:pPr>
            <a:endParaRPr lang="en-US" dirty="0">
              <a:latin typeface="+mj-lt"/>
            </a:endParaRPr>
          </a:p>
          <a:p>
            <a:pPr lvl="1"/>
            <a:endParaRPr lang="en-US" dirty="0"/>
          </a:p>
          <a:p>
            <a:pPr marL="777240" lvl="2" indent="0">
              <a:spcBef>
                <a:spcPts val="0"/>
              </a:spcBef>
              <a:buNone/>
            </a:pPr>
            <a:endParaRPr lang="en-US" dirty="0"/>
          </a:p>
          <a:p>
            <a:pPr lvl="1"/>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18755220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05000"/>
            <a:ext cx="7620000" cy="1143000"/>
          </a:xfrm>
        </p:spPr>
        <p:txBody>
          <a:bodyPr/>
          <a:lstStyle/>
          <a:p>
            <a:pPr algn="ctr"/>
            <a:r>
              <a:rPr lang="en-US" dirty="0"/>
              <a:t>LUNCH</a:t>
            </a:r>
            <a:br>
              <a:rPr lang="en-US" dirty="0"/>
            </a:br>
            <a:br>
              <a:rPr lang="en-US" dirty="0"/>
            </a:br>
            <a:r>
              <a:rPr lang="en-US" dirty="0"/>
              <a:t>Let’s re-convene at 1:00 </a:t>
            </a:r>
          </a:p>
        </p:txBody>
      </p:sp>
    </p:spTree>
    <p:extLst>
      <p:ext uri="{BB962C8B-B14F-4D97-AF65-F5344CB8AC3E}">
        <p14:creationId xmlns:p14="http://schemas.microsoft.com/office/powerpoint/2010/main" val="8445605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Environmental Review</a:t>
            </a:r>
          </a:p>
        </p:txBody>
      </p:sp>
      <p:sp>
        <p:nvSpPr>
          <p:cNvPr id="3" name="Content Placeholder 2"/>
          <p:cNvSpPr>
            <a:spLocks noGrp="1"/>
          </p:cNvSpPr>
          <p:nvPr>
            <p:ph idx="1"/>
          </p:nvPr>
        </p:nvSpPr>
        <p:spPr/>
        <p:txBody>
          <a:bodyPr>
            <a:normAutofit lnSpcReduction="10000"/>
          </a:bodyPr>
          <a:lstStyle/>
          <a:p>
            <a:pPr marL="114300" indent="0">
              <a:buNone/>
            </a:pPr>
            <a:r>
              <a:rPr lang="en-US" sz="2000" b="1" dirty="0">
                <a:latin typeface="+mj-lt"/>
              </a:rPr>
              <a:t>Two basic reviews</a:t>
            </a:r>
          </a:p>
          <a:p>
            <a:pPr lvl="1"/>
            <a:r>
              <a:rPr lang="en-US" dirty="0">
                <a:latin typeface="+mj-lt"/>
              </a:rPr>
              <a:t>Statutory checklist</a:t>
            </a:r>
          </a:p>
          <a:p>
            <a:pPr lvl="1"/>
            <a:r>
              <a:rPr lang="en-US" dirty="0">
                <a:latin typeface="+mj-lt"/>
              </a:rPr>
              <a:t>Archeological </a:t>
            </a:r>
          </a:p>
          <a:p>
            <a:pPr lvl="2"/>
            <a:r>
              <a:rPr lang="en-US" sz="2000" dirty="0">
                <a:latin typeface="+mj-lt"/>
              </a:rPr>
              <a:t>Required only on new construction or major ground disturbances</a:t>
            </a:r>
          </a:p>
          <a:p>
            <a:pPr marL="114300" indent="0">
              <a:spcBef>
                <a:spcPts val="0"/>
              </a:spcBef>
              <a:buNone/>
            </a:pPr>
            <a:endParaRPr lang="en-US" sz="2000" b="1" dirty="0">
              <a:latin typeface="+mj-lt"/>
            </a:endParaRPr>
          </a:p>
          <a:p>
            <a:pPr marL="114300" indent="0">
              <a:buNone/>
            </a:pPr>
            <a:r>
              <a:rPr lang="en-US" sz="3200" b="1" dirty="0">
                <a:latin typeface="+mj-lt"/>
              </a:rPr>
              <a:t>Must be done prior to activity setup</a:t>
            </a:r>
          </a:p>
          <a:p>
            <a:pPr marL="777240" lvl="2" indent="0">
              <a:spcBef>
                <a:spcPts val="0"/>
              </a:spcBef>
              <a:buNone/>
            </a:pPr>
            <a:endParaRPr lang="en-US" sz="2000" dirty="0">
              <a:latin typeface="+mj-lt"/>
            </a:endParaRPr>
          </a:p>
          <a:p>
            <a:pPr marL="114300" indent="0">
              <a:buNone/>
            </a:pPr>
            <a:r>
              <a:rPr lang="en-US" sz="2000" b="1" dirty="0">
                <a:latin typeface="+mj-lt"/>
              </a:rPr>
              <a:t>Statutory Checklist </a:t>
            </a:r>
          </a:p>
          <a:p>
            <a:pPr lvl="1"/>
            <a:r>
              <a:rPr lang="en-US" dirty="0">
                <a:latin typeface="+mj-lt"/>
              </a:rPr>
              <a:t>Must be done for both Homebuyer and Homeowner Rehab activities</a:t>
            </a:r>
          </a:p>
          <a:p>
            <a:pPr lvl="1"/>
            <a:r>
              <a:rPr lang="en-US" dirty="0">
                <a:latin typeface="+mj-lt"/>
              </a:rPr>
              <a:t>Copy placed in activity file</a:t>
            </a:r>
          </a:p>
          <a:p>
            <a:pPr marL="411480" lvl="1" indent="0">
              <a:buNone/>
            </a:pPr>
            <a:r>
              <a:rPr lang="en-US" dirty="0">
                <a:latin typeface="+mj-lt"/>
              </a:rPr>
              <a:t>	</a:t>
            </a:r>
            <a:r>
              <a:rPr lang="en-US" dirty="0">
                <a:latin typeface="+mj-lt"/>
                <a:hlinkClick r:id="rId2"/>
              </a:rPr>
              <a:t>https://energyandhousing.wi.gov/Pages/AgencyResources/hhr.aspx</a:t>
            </a:r>
            <a:endParaRPr lang="en-US" dirty="0">
              <a:latin typeface="+mj-lt"/>
            </a:endParaRPr>
          </a:p>
          <a:p>
            <a:pPr lvl="1"/>
            <a:endParaRPr lang="en-US" dirty="0"/>
          </a:p>
          <a:p>
            <a:endParaRPr lang="en-US" dirty="0"/>
          </a:p>
          <a:p>
            <a:endParaRPr lang="en-US" dirty="0"/>
          </a:p>
          <a:p>
            <a:endParaRPr lang="en-US" dirty="0"/>
          </a:p>
          <a:p>
            <a:endParaRPr lang="en-US" dirty="0"/>
          </a:p>
          <a:p>
            <a:endParaRPr lang="en-US" dirty="0"/>
          </a:p>
          <a:p>
            <a:pPr>
              <a:spcBef>
                <a:spcPts val="0"/>
              </a:spcBef>
            </a:pPr>
            <a:endParaRPr lang="en-US" dirty="0"/>
          </a:p>
          <a:p>
            <a:pPr lvl="1">
              <a:spcBef>
                <a:spcPts val="0"/>
              </a:spcBef>
            </a:pPr>
            <a:endParaRPr lang="en-US" dirty="0"/>
          </a:p>
        </p:txBody>
      </p:sp>
    </p:spTree>
    <p:extLst>
      <p:ext uri="{BB962C8B-B14F-4D97-AF65-F5344CB8AC3E}">
        <p14:creationId xmlns:p14="http://schemas.microsoft.com/office/powerpoint/2010/main" val="2774683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Environmental Review</a:t>
            </a:r>
          </a:p>
        </p:txBody>
      </p:sp>
      <p:sp>
        <p:nvSpPr>
          <p:cNvPr id="3" name="Content Placeholder 2"/>
          <p:cNvSpPr>
            <a:spLocks noGrp="1"/>
          </p:cNvSpPr>
          <p:nvPr>
            <p:ph idx="1"/>
          </p:nvPr>
        </p:nvSpPr>
        <p:spPr>
          <a:xfrm>
            <a:off x="457200" y="1600200"/>
            <a:ext cx="7620000" cy="4800600"/>
          </a:xfrm>
        </p:spPr>
        <p:txBody>
          <a:bodyPr>
            <a:normAutofit/>
          </a:bodyPr>
          <a:lstStyle/>
          <a:p>
            <a:pPr marL="114300" indent="0">
              <a:buNone/>
            </a:pPr>
            <a:r>
              <a:rPr lang="en-US" sz="2800" b="1" dirty="0">
                <a:latin typeface="+mj-lt"/>
              </a:rPr>
              <a:t>Compliance Worksheet (handout</a:t>
            </a:r>
            <a:r>
              <a:rPr lang="en-US" sz="2800" dirty="0">
                <a:latin typeface="+mj-lt"/>
              </a:rPr>
              <a:t>)</a:t>
            </a:r>
          </a:p>
          <a:p>
            <a:pPr marL="114300" indent="0">
              <a:buNone/>
            </a:pPr>
            <a:endParaRPr lang="en-US" sz="2800" dirty="0">
              <a:latin typeface="+mj-lt"/>
            </a:endParaRPr>
          </a:p>
          <a:p>
            <a:pPr marL="114300" indent="0">
              <a:buNone/>
            </a:pPr>
            <a:r>
              <a:rPr lang="en-US" sz="2800" b="1" dirty="0">
                <a:latin typeface="+mj-lt"/>
              </a:rPr>
              <a:t>Historic review process flow diagram (handout)</a:t>
            </a:r>
          </a:p>
          <a:p>
            <a:pPr marL="114300" indent="0">
              <a:buNone/>
            </a:pPr>
            <a:endParaRPr lang="en-US" sz="2800" b="1" dirty="0">
              <a:latin typeface="+mj-lt"/>
            </a:endParaRPr>
          </a:p>
          <a:p>
            <a:pPr marL="114300" indent="0">
              <a:buNone/>
            </a:pPr>
            <a:r>
              <a:rPr lang="en-US" sz="2800" b="1" dirty="0">
                <a:latin typeface="+mj-lt"/>
              </a:rPr>
              <a:t>Initial Project Review Form </a:t>
            </a:r>
          </a:p>
          <a:p>
            <a:pPr lvl="1"/>
            <a:r>
              <a:rPr lang="en-US" sz="2800" dirty="0">
                <a:latin typeface="+mj-lt"/>
              </a:rPr>
              <a:t>Submit form to DEHCR Environmental Desk</a:t>
            </a:r>
          </a:p>
          <a:p>
            <a:pPr marL="777240" lvl="2" indent="0">
              <a:buNone/>
            </a:pPr>
            <a:r>
              <a:rPr lang="en-US" sz="2800" dirty="0">
                <a:latin typeface="+mj-lt"/>
                <a:hlinkClick r:id="rId3"/>
              </a:rPr>
              <a:t>https://energyandhousing.wi.gov/Pages/AgencyResources/hhr.aspx</a:t>
            </a:r>
            <a:endParaRPr lang="en-US" sz="2800" dirty="0">
              <a:latin typeface="+mj-lt"/>
            </a:endParaRPr>
          </a:p>
          <a:p>
            <a:pPr marL="114300" indent="0">
              <a:buNone/>
            </a:pPr>
            <a:endParaRPr lang="en-US" dirty="0"/>
          </a:p>
          <a:p>
            <a:endParaRPr lang="en-US" dirty="0"/>
          </a:p>
          <a:p>
            <a:endParaRPr lang="en-US" dirty="0"/>
          </a:p>
          <a:p>
            <a:endParaRPr lang="en-US" dirty="0"/>
          </a:p>
          <a:p>
            <a:endParaRPr lang="en-US" dirty="0"/>
          </a:p>
          <a:p>
            <a:pPr>
              <a:spcBef>
                <a:spcPts val="0"/>
              </a:spcBef>
            </a:pPr>
            <a:endParaRPr lang="en-US" dirty="0"/>
          </a:p>
          <a:p>
            <a:pPr lvl="1">
              <a:spcBef>
                <a:spcPts val="0"/>
              </a:spcBef>
            </a:pPr>
            <a:endParaRPr lang="en-US" dirty="0"/>
          </a:p>
        </p:txBody>
      </p:sp>
    </p:spTree>
    <p:extLst>
      <p:ext uri="{BB962C8B-B14F-4D97-AF65-F5344CB8AC3E}">
        <p14:creationId xmlns:p14="http://schemas.microsoft.com/office/powerpoint/2010/main" val="8481038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Environmental Review</a:t>
            </a:r>
          </a:p>
        </p:txBody>
      </p:sp>
      <p:sp>
        <p:nvSpPr>
          <p:cNvPr id="3" name="Content Placeholder 2"/>
          <p:cNvSpPr>
            <a:spLocks noGrp="1"/>
          </p:cNvSpPr>
          <p:nvPr>
            <p:ph idx="1"/>
          </p:nvPr>
        </p:nvSpPr>
        <p:spPr>
          <a:xfrm>
            <a:off x="304800" y="1371600"/>
            <a:ext cx="7924800" cy="5029200"/>
          </a:xfrm>
        </p:spPr>
        <p:txBody>
          <a:bodyPr>
            <a:normAutofit fontScale="92500" lnSpcReduction="10000"/>
          </a:bodyPr>
          <a:lstStyle/>
          <a:p>
            <a:pPr marL="114300" indent="0">
              <a:buNone/>
            </a:pPr>
            <a:r>
              <a:rPr lang="en-US" sz="1900" b="1" dirty="0">
                <a:latin typeface="+mj-lt"/>
              </a:rPr>
              <a:t>Historic review requirements other than structural rehabilitation</a:t>
            </a:r>
          </a:p>
          <a:p>
            <a:pPr lvl="1"/>
            <a:r>
              <a:rPr lang="en-US" sz="1900" dirty="0">
                <a:latin typeface="+mj-lt"/>
              </a:rPr>
              <a:t>Demolition</a:t>
            </a:r>
          </a:p>
          <a:p>
            <a:pPr lvl="2"/>
            <a:r>
              <a:rPr lang="en-US" sz="1900" dirty="0">
                <a:latin typeface="+mj-lt"/>
              </a:rPr>
              <a:t>Documentation required: description, location, reasons, photos of building and any other significant architectural elements</a:t>
            </a:r>
          </a:p>
          <a:p>
            <a:pPr lvl="2"/>
            <a:r>
              <a:rPr lang="en-US" sz="1900" dirty="0">
                <a:latin typeface="+mj-lt"/>
              </a:rPr>
              <a:t>Properties not listed or a public hazard my proceed without review</a:t>
            </a:r>
          </a:p>
          <a:p>
            <a:pPr lvl="1"/>
            <a:r>
              <a:rPr lang="en-US" sz="1900" dirty="0">
                <a:latin typeface="+mj-lt"/>
              </a:rPr>
              <a:t>Relocation</a:t>
            </a:r>
          </a:p>
          <a:p>
            <a:pPr lvl="2"/>
            <a:r>
              <a:rPr lang="en-US" sz="1900" dirty="0">
                <a:latin typeface="+mj-lt"/>
              </a:rPr>
              <a:t>Documentation required: present and proposed location, description of proposed site, reasons, analysis of alternatives, photos</a:t>
            </a:r>
          </a:p>
          <a:p>
            <a:pPr lvl="1"/>
            <a:r>
              <a:rPr lang="en-US" sz="1900" dirty="0">
                <a:latin typeface="+mj-lt"/>
              </a:rPr>
              <a:t>New construction next to historic property or within historic district</a:t>
            </a:r>
          </a:p>
          <a:p>
            <a:pPr lvl="2"/>
            <a:r>
              <a:rPr lang="en-US" sz="1900" dirty="0">
                <a:latin typeface="+mj-lt"/>
              </a:rPr>
              <a:t>Documentation required:  plans, drawings and specifications</a:t>
            </a:r>
          </a:p>
          <a:p>
            <a:pPr lvl="2"/>
            <a:r>
              <a:rPr lang="en-US" sz="1900" dirty="0">
                <a:latin typeface="+mj-lt"/>
              </a:rPr>
              <a:t>Submitted two months prior to construction</a:t>
            </a:r>
          </a:p>
          <a:p>
            <a:pPr lvl="1"/>
            <a:r>
              <a:rPr lang="en-US" sz="1900" dirty="0">
                <a:latin typeface="+mj-lt"/>
              </a:rPr>
              <a:t>Capital improvements</a:t>
            </a:r>
          </a:p>
          <a:p>
            <a:pPr lvl="2"/>
            <a:r>
              <a:rPr lang="en-US" sz="1900" dirty="0">
                <a:latin typeface="+mj-lt"/>
              </a:rPr>
              <a:t>Includes sewers, road improvements, curb and gutter and landscaping</a:t>
            </a:r>
          </a:p>
          <a:p>
            <a:pPr lvl="2"/>
            <a:r>
              <a:rPr lang="en-US" sz="1900" dirty="0">
                <a:latin typeface="+mj-lt"/>
              </a:rPr>
              <a:t>Activities for areas outside historic districts or NOT next to historic properties may proceed after consultation (no formal review)</a:t>
            </a:r>
          </a:p>
          <a:p>
            <a:pPr>
              <a:spcBef>
                <a:spcPts val="0"/>
              </a:spcBef>
            </a:pPr>
            <a:endParaRPr lang="en-US" dirty="0"/>
          </a:p>
        </p:txBody>
      </p:sp>
    </p:spTree>
    <p:extLst>
      <p:ext uri="{BB962C8B-B14F-4D97-AF65-F5344CB8AC3E}">
        <p14:creationId xmlns:p14="http://schemas.microsoft.com/office/powerpoint/2010/main" val="10266840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Environmental Review</a:t>
            </a:r>
          </a:p>
        </p:txBody>
      </p:sp>
      <p:sp>
        <p:nvSpPr>
          <p:cNvPr id="3" name="Content Placeholder 2"/>
          <p:cNvSpPr>
            <a:spLocks noGrp="1"/>
          </p:cNvSpPr>
          <p:nvPr>
            <p:ph idx="1"/>
          </p:nvPr>
        </p:nvSpPr>
        <p:spPr>
          <a:xfrm>
            <a:off x="457200" y="1447800"/>
            <a:ext cx="7620000" cy="4953000"/>
          </a:xfrm>
        </p:spPr>
        <p:txBody>
          <a:bodyPr>
            <a:normAutofit lnSpcReduction="10000"/>
          </a:bodyPr>
          <a:lstStyle/>
          <a:p>
            <a:pPr marL="114300" indent="0">
              <a:buNone/>
            </a:pPr>
            <a:r>
              <a:rPr lang="en-US" b="1" dirty="0">
                <a:latin typeface="+mj-lt"/>
              </a:rPr>
              <a:t>Archeological Review </a:t>
            </a:r>
          </a:p>
          <a:p>
            <a:pPr lvl="1"/>
            <a:r>
              <a:rPr lang="en-US" dirty="0">
                <a:latin typeface="+mj-lt"/>
              </a:rPr>
              <a:t>For new construction or other ground disturbance</a:t>
            </a:r>
          </a:p>
          <a:p>
            <a:pPr lvl="1"/>
            <a:r>
              <a:rPr lang="en-US" dirty="0">
                <a:latin typeface="+mj-lt"/>
              </a:rPr>
              <a:t>Documentation required: project description, location and maps, and photos</a:t>
            </a:r>
          </a:p>
          <a:p>
            <a:pPr lvl="1"/>
            <a:r>
              <a:rPr lang="en-US" dirty="0">
                <a:latin typeface="+mj-lt"/>
              </a:rPr>
              <a:t>Submit form to Environmental Desk</a:t>
            </a:r>
          </a:p>
          <a:p>
            <a:pPr marL="777240" lvl="2" indent="0">
              <a:buNone/>
            </a:pPr>
            <a:r>
              <a:rPr lang="en-US">
                <a:latin typeface="+mj-lt"/>
                <a:hlinkClick r:id="rId2"/>
              </a:rPr>
              <a:t>https://energyandhousing.wi.gov/Pages/AgencyResources/hhr.aspx</a:t>
            </a:r>
            <a:endParaRPr lang="en-US" dirty="0">
              <a:latin typeface="+mj-lt"/>
            </a:endParaRPr>
          </a:p>
          <a:p>
            <a:pPr marL="411480" lvl="1" indent="0">
              <a:buNone/>
            </a:pPr>
            <a:endParaRPr lang="en-US" dirty="0">
              <a:latin typeface="+mj-lt"/>
            </a:endParaRPr>
          </a:p>
          <a:p>
            <a:pPr marL="114300" indent="0">
              <a:buNone/>
            </a:pPr>
            <a:r>
              <a:rPr lang="en-US" sz="2000" b="1" dirty="0">
                <a:latin typeface="+mj-lt"/>
              </a:rPr>
              <a:t>DEHCR Environmental Desk</a:t>
            </a:r>
          </a:p>
          <a:p>
            <a:pPr marL="114300" indent="0">
              <a:buNone/>
            </a:pPr>
            <a:r>
              <a:rPr lang="en-US" sz="2000" dirty="0">
                <a:latin typeface="+mj-lt"/>
              </a:rPr>
              <a:t>	Department of Administration</a:t>
            </a:r>
          </a:p>
          <a:p>
            <a:pPr marL="114300" indent="0">
              <a:buNone/>
            </a:pPr>
            <a:r>
              <a:rPr lang="en-US" sz="2000" dirty="0">
                <a:latin typeface="+mj-lt"/>
              </a:rPr>
              <a:t>	Division of Energy, Housing and Community Resources</a:t>
            </a:r>
          </a:p>
          <a:p>
            <a:pPr marL="114300" indent="0">
              <a:buNone/>
            </a:pPr>
            <a:r>
              <a:rPr lang="en-US" sz="2000" dirty="0">
                <a:latin typeface="+mj-lt"/>
              </a:rPr>
              <a:t>	101 E. Wilson St. 5</a:t>
            </a:r>
            <a:r>
              <a:rPr lang="en-US" sz="2000" baseline="30000" dirty="0">
                <a:latin typeface="+mj-lt"/>
              </a:rPr>
              <a:t>th</a:t>
            </a:r>
            <a:r>
              <a:rPr lang="en-US" sz="2000" dirty="0">
                <a:latin typeface="+mj-lt"/>
              </a:rPr>
              <a:t> Floor</a:t>
            </a:r>
          </a:p>
          <a:p>
            <a:pPr marL="114300" indent="0">
              <a:buNone/>
            </a:pPr>
            <a:r>
              <a:rPr lang="en-US" sz="2000" dirty="0">
                <a:latin typeface="+mj-lt"/>
              </a:rPr>
              <a:t>	P.O. Box 7970</a:t>
            </a:r>
          </a:p>
          <a:p>
            <a:pPr marL="114300" indent="0">
              <a:buNone/>
            </a:pPr>
            <a:r>
              <a:rPr lang="en-US" sz="2000" dirty="0">
                <a:latin typeface="+mj-lt"/>
              </a:rPr>
              <a:t>	Madison, WI  53807-7970</a:t>
            </a:r>
          </a:p>
          <a:p>
            <a:pPr marL="114300" indent="0">
              <a:buNone/>
            </a:pPr>
            <a:r>
              <a:rPr lang="en-US" sz="2000" dirty="0">
                <a:latin typeface="+mj-lt"/>
              </a:rPr>
              <a:t>	</a:t>
            </a:r>
            <a:r>
              <a:rPr lang="en-US" sz="2000" dirty="0">
                <a:latin typeface="+mj-lt"/>
                <a:hlinkClick r:id="rId3"/>
              </a:rPr>
              <a:t>DOAEnvironmentalDesk@Wisconsin.gov</a:t>
            </a:r>
            <a:endParaRPr lang="en-US" sz="2000" dirty="0">
              <a:latin typeface="+mj-lt"/>
            </a:endParaRPr>
          </a:p>
          <a:p>
            <a:pPr marL="114300" indent="0">
              <a:buNone/>
            </a:pPr>
            <a:endParaRPr lang="en-US" sz="2000" dirty="0"/>
          </a:p>
          <a:p>
            <a:pPr lvl="1"/>
            <a:endParaRPr lang="en-US" dirty="0"/>
          </a:p>
          <a:p>
            <a:endParaRPr lang="en-US" dirty="0"/>
          </a:p>
        </p:txBody>
      </p:sp>
    </p:spTree>
    <p:extLst>
      <p:ext uri="{BB962C8B-B14F-4D97-AF65-F5344CB8AC3E}">
        <p14:creationId xmlns:p14="http://schemas.microsoft.com/office/powerpoint/2010/main" val="789693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Objectives</a:t>
            </a:r>
          </a:p>
        </p:txBody>
      </p:sp>
      <p:sp>
        <p:nvSpPr>
          <p:cNvPr id="3" name="Content Placeholder 2"/>
          <p:cNvSpPr>
            <a:spLocks noGrp="1"/>
          </p:cNvSpPr>
          <p:nvPr>
            <p:ph idx="1"/>
          </p:nvPr>
        </p:nvSpPr>
        <p:spPr>
          <a:xfrm>
            <a:off x="533400" y="1219200"/>
            <a:ext cx="7620000" cy="5257800"/>
          </a:xfrm>
        </p:spPr>
        <p:txBody>
          <a:bodyPr>
            <a:normAutofit fontScale="92500" lnSpcReduction="10000"/>
          </a:bodyPr>
          <a:lstStyle/>
          <a:p>
            <a:pPr marL="114300" indent="0">
              <a:buNone/>
            </a:pPr>
            <a:r>
              <a:rPr lang="en-US" sz="3000" u="sng" dirty="0">
                <a:latin typeface="+mj-lt"/>
              </a:rPr>
              <a:t>Day One</a:t>
            </a:r>
          </a:p>
          <a:p>
            <a:pPr marL="114300" indent="0">
              <a:buNone/>
            </a:pPr>
            <a:endParaRPr lang="en-US" dirty="0">
              <a:latin typeface="+mj-lt"/>
            </a:endParaRPr>
          </a:p>
          <a:p>
            <a:r>
              <a:rPr lang="en-US" dirty="0">
                <a:latin typeface="+mj-lt"/>
              </a:rPr>
              <a:t>Provide HHR Program Overview</a:t>
            </a:r>
          </a:p>
          <a:p>
            <a:endParaRPr lang="en-US" dirty="0">
              <a:latin typeface="+mj-lt"/>
            </a:endParaRPr>
          </a:p>
          <a:p>
            <a:r>
              <a:rPr lang="en-US" dirty="0">
                <a:latin typeface="+mj-lt"/>
              </a:rPr>
              <a:t>Review General Program Requirements</a:t>
            </a:r>
          </a:p>
          <a:p>
            <a:endParaRPr lang="en-US" dirty="0">
              <a:latin typeface="+mj-lt"/>
            </a:endParaRPr>
          </a:p>
          <a:p>
            <a:r>
              <a:rPr lang="en-US" dirty="0">
                <a:latin typeface="+mj-lt"/>
              </a:rPr>
              <a:t>Identify Homeowner Rehabilitation and Homebuyer Activities</a:t>
            </a:r>
          </a:p>
          <a:p>
            <a:endParaRPr lang="en-US" dirty="0">
              <a:latin typeface="+mj-lt"/>
            </a:endParaRPr>
          </a:p>
          <a:p>
            <a:r>
              <a:rPr lang="en-US" dirty="0">
                <a:latin typeface="+mj-lt"/>
              </a:rPr>
              <a:t>Environmental Review Requirements</a:t>
            </a:r>
          </a:p>
          <a:p>
            <a:pPr marL="114300" indent="0">
              <a:buNone/>
            </a:pPr>
            <a:endParaRPr lang="en-US" dirty="0">
              <a:latin typeface="+mj-lt"/>
            </a:endParaRPr>
          </a:p>
          <a:p>
            <a:r>
              <a:rPr lang="en-US" dirty="0">
                <a:latin typeface="+mj-lt"/>
              </a:rPr>
              <a:t>Outline Program Income Requirements</a:t>
            </a:r>
          </a:p>
          <a:p>
            <a:endParaRPr lang="en-US" dirty="0">
              <a:latin typeface="+mj-lt"/>
            </a:endParaRPr>
          </a:p>
          <a:p>
            <a:r>
              <a:rPr lang="en-US" dirty="0">
                <a:latin typeface="+mj-lt"/>
              </a:rPr>
              <a:t>Define Administrative Costs</a:t>
            </a:r>
          </a:p>
          <a:p>
            <a:endParaRPr lang="en-US" dirty="0">
              <a:latin typeface="+mj-lt"/>
            </a:endParaRPr>
          </a:p>
          <a:p>
            <a:r>
              <a:rPr lang="en-US" dirty="0">
                <a:latin typeface="+mj-lt"/>
              </a:rPr>
              <a:t>Review Monitoring Requirements and Procedures</a:t>
            </a:r>
          </a:p>
        </p:txBody>
      </p:sp>
    </p:spTree>
    <p:extLst>
      <p:ext uri="{BB962C8B-B14F-4D97-AF65-F5344CB8AC3E}">
        <p14:creationId xmlns:p14="http://schemas.microsoft.com/office/powerpoint/2010/main" val="25518252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Program Income </a:t>
            </a:r>
          </a:p>
        </p:txBody>
      </p:sp>
      <p:sp>
        <p:nvSpPr>
          <p:cNvPr id="3" name="Content Placeholder 2"/>
          <p:cNvSpPr>
            <a:spLocks noGrp="1"/>
          </p:cNvSpPr>
          <p:nvPr>
            <p:ph idx="1"/>
          </p:nvPr>
        </p:nvSpPr>
        <p:spPr>
          <a:xfrm>
            <a:off x="457200" y="1371600"/>
            <a:ext cx="7620000" cy="5105400"/>
          </a:xfrm>
        </p:spPr>
        <p:txBody>
          <a:bodyPr>
            <a:noAutofit/>
          </a:bodyPr>
          <a:lstStyle/>
          <a:p>
            <a:pPr marL="114300" indent="0">
              <a:buNone/>
            </a:pPr>
            <a:r>
              <a:rPr lang="en-US" sz="2400" b="1" dirty="0">
                <a:latin typeface="+mj-lt"/>
              </a:rPr>
              <a:t>What is program income?</a:t>
            </a:r>
          </a:p>
          <a:p>
            <a:pPr lvl="1"/>
            <a:r>
              <a:rPr lang="en-US" sz="2400" dirty="0">
                <a:latin typeface="+mj-lt"/>
              </a:rPr>
              <a:t>Proceeds from sale or long-term lease of real property acquired, rehabilitated or constructed with HOME funds</a:t>
            </a:r>
          </a:p>
          <a:p>
            <a:pPr lvl="1"/>
            <a:r>
              <a:rPr lang="en-US" sz="2400" dirty="0">
                <a:latin typeface="+mj-lt"/>
              </a:rPr>
              <a:t>Gross income from the use or rental of real property owned by the grantee that was converted to rental</a:t>
            </a:r>
          </a:p>
          <a:p>
            <a:pPr lvl="1"/>
            <a:r>
              <a:rPr lang="en-US" sz="2400" dirty="0">
                <a:latin typeface="+mj-lt"/>
              </a:rPr>
              <a:t>Payments of principal and interest on loans</a:t>
            </a:r>
          </a:p>
          <a:p>
            <a:pPr lvl="1"/>
            <a:r>
              <a:rPr lang="en-US" sz="2400" dirty="0">
                <a:latin typeface="+mj-lt"/>
              </a:rPr>
              <a:t>Interest on program income</a:t>
            </a:r>
          </a:p>
          <a:p>
            <a:pPr lvl="1"/>
            <a:r>
              <a:rPr lang="en-US" sz="2400" dirty="0">
                <a:latin typeface="+mj-lt"/>
              </a:rPr>
              <a:t>Any other interest or return on the investment of HOME funds</a:t>
            </a:r>
          </a:p>
          <a:p>
            <a:pPr lvl="1"/>
            <a:r>
              <a:rPr lang="en-US" sz="2400" dirty="0">
                <a:latin typeface="+mj-lt"/>
              </a:rPr>
              <a:t>Any income generated by an activity funded with program income</a:t>
            </a:r>
          </a:p>
        </p:txBody>
      </p:sp>
    </p:spTree>
    <p:extLst>
      <p:ext uri="{BB962C8B-B14F-4D97-AF65-F5344CB8AC3E}">
        <p14:creationId xmlns:p14="http://schemas.microsoft.com/office/powerpoint/2010/main" val="11736137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Program Income</a:t>
            </a:r>
          </a:p>
        </p:txBody>
      </p:sp>
      <p:sp>
        <p:nvSpPr>
          <p:cNvPr id="3" name="Content Placeholder 2"/>
          <p:cNvSpPr>
            <a:spLocks noGrp="1"/>
          </p:cNvSpPr>
          <p:nvPr>
            <p:ph idx="1"/>
          </p:nvPr>
        </p:nvSpPr>
        <p:spPr/>
        <p:txBody>
          <a:bodyPr>
            <a:normAutofit/>
          </a:bodyPr>
          <a:lstStyle/>
          <a:p>
            <a:pPr marL="114300" indent="0">
              <a:buNone/>
            </a:pPr>
            <a:r>
              <a:rPr lang="en-US" b="1" dirty="0">
                <a:latin typeface="+mj-lt"/>
              </a:rPr>
              <a:t>Requirements</a:t>
            </a:r>
          </a:p>
          <a:p>
            <a:pPr lvl="1"/>
            <a:r>
              <a:rPr lang="en-US" dirty="0">
                <a:latin typeface="+mj-lt"/>
              </a:rPr>
              <a:t>Program income </a:t>
            </a:r>
            <a:r>
              <a:rPr lang="en-US" b="1" dirty="0">
                <a:latin typeface="+mj-lt"/>
              </a:rPr>
              <a:t>MUST</a:t>
            </a:r>
            <a:r>
              <a:rPr lang="en-US" dirty="0">
                <a:latin typeface="+mj-lt"/>
              </a:rPr>
              <a:t> be collected and reported annually</a:t>
            </a:r>
          </a:p>
          <a:p>
            <a:pPr lvl="1"/>
            <a:r>
              <a:rPr lang="en-US" dirty="0">
                <a:latin typeface="+mj-lt"/>
              </a:rPr>
              <a:t>Grantee must maintain records which identify source by activity and contract number</a:t>
            </a:r>
          </a:p>
          <a:p>
            <a:pPr lvl="1"/>
            <a:r>
              <a:rPr lang="en-US" dirty="0">
                <a:latin typeface="+mj-lt"/>
              </a:rPr>
              <a:t>Program income reported will be used when budgeting the next contract</a:t>
            </a:r>
          </a:p>
          <a:p>
            <a:pPr lvl="1"/>
            <a:r>
              <a:rPr lang="en-US" dirty="0">
                <a:latin typeface="+mj-lt"/>
              </a:rPr>
              <a:t>10% </a:t>
            </a:r>
            <a:r>
              <a:rPr lang="en-US" b="1" dirty="0">
                <a:latin typeface="+mj-lt"/>
              </a:rPr>
              <a:t>CAN</a:t>
            </a:r>
            <a:r>
              <a:rPr lang="en-US" dirty="0">
                <a:latin typeface="+mj-lt"/>
              </a:rPr>
              <a:t> be used for administrative costs</a:t>
            </a:r>
          </a:p>
          <a:p>
            <a:pPr marL="411480" lvl="1" indent="0">
              <a:buNone/>
            </a:pPr>
            <a:endParaRPr lang="en-US" dirty="0">
              <a:latin typeface="+mj-lt"/>
            </a:endParaRPr>
          </a:p>
          <a:p>
            <a:pPr marL="114300" indent="0">
              <a:buNone/>
            </a:pPr>
            <a:r>
              <a:rPr lang="en-US" b="1" dirty="0">
                <a:latin typeface="+mj-lt"/>
              </a:rPr>
              <a:t>Recaptured funds (reminder!)</a:t>
            </a:r>
          </a:p>
          <a:p>
            <a:pPr lvl="1"/>
            <a:r>
              <a:rPr lang="en-US" dirty="0">
                <a:latin typeface="+mj-lt"/>
              </a:rPr>
              <a:t>HOME funds recouped by grantee when assisted homebuyer sells property within the affordability period</a:t>
            </a:r>
          </a:p>
          <a:p>
            <a:pPr lvl="1"/>
            <a:r>
              <a:rPr lang="en-US" dirty="0">
                <a:latin typeface="+mj-lt"/>
              </a:rPr>
              <a:t>Recaptured funds are </a:t>
            </a:r>
            <a:r>
              <a:rPr lang="en-US" b="1" dirty="0">
                <a:latin typeface="+mj-lt"/>
              </a:rPr>
              <a:t>NOT </a:t>
            </a:r>
            <a:r>
              <a:rPr lang="en-US" dirty="0">
                <a:latin typeface="+mj-lt"/>
              </a:rPr>
              <a:t>program income.  10% can’t be used for administrative costs</a:t>
            </a:r>
          </a:p>
        </p:txBody>
      </p:sp>
    </p:spTree>
    <p:extLst>
      <p:ext uri="{BB962C8B-B14F-4D97-AF65-F5344CB8AC3E}">
        <p14:creationId xmlns:p14="http://schemas.microsoft.com/office/powerpoint/2010/main" val="23441661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Program Income</a:t>
            </a:r>
          </a:p>
        </p:txBody>
      </p:sp>
      <p:sp>
        <p:nvSpPr>
          <p:cNvPr id="3" name="Content Placeholder 2"/>
          <p:cNvSpPr>
            <a:spLocks noGrp="1"/>
          </p:cNvSpPr>
          <p:nvPr>
            <p:ph idx="1"/>
          </p:nvPr>
        </p:nvSpPr>
        <p:spPr>
          <a:xfrm>
            <a:off x="457200" y="1524000"/>
            <a:ext cx="7620000" cy="4800600"/>
          </a:xfrm>
        </p:spPr>
        <p:txBody>
          <a:bodyPr>
            <a:normAutofit/>
          </a:bodyPr>
          <a:lstStyle/>
          <a:p>
            <a:pPr marL="114300" indent="0">
              <a:buNone/>
            </a:pPr>
            <a:r>
              <a:rPr lang="en-US" b="1" dirty="0">
                <a:latin typeface="+mj-lt"/>
              </a:rPr>
              <a:t>Reporting</a:t>
            </a:r>
          </a:p>
          <a:p>
            <a:pPr lvl="1"/>
            <a:r>
              <a:rPr lang="en-US" dirty="0">
                <a:latin typeface="+mj-lt"/>
              </a:rPr>
              <a:t>Annual program income reports</a:t>
            </a:r>
          </a:p>
          <a:p>
            <a:pPr lvl="2"/>
            <a:r>
              <a:rPr lang="en-US" dirty="0">
                <a:latin typeface="+mj-lt"/>
              </a:rPr>
              <a:t>Accumulated program income for a year</a:t>
            </a:r>
          </a:p>
          <a:p>
            <a:pPr lvl="2"/>
            <a:r>
              <a:rPr lang="en-US" dirty="0">
                <a:latin typeface="+mj-lt"/>
              </a:rPr>
              <a:t>Activities where program income was used and received</a:t>
            </a:r>
          </a:p>
          <a:p>
            <a:pPr lvl="2"/>
            <a:r>
              <a:rPr lang="en-US" dirty="0">
                <a:latin typeface="+mj-lt"/>
              </a:rPr>
              <a:t>Sample report</a:t>
            </a:r>
          </a:p>
          <a:p>
            <a:pPr marL="777240" lvl="2" indent="0">
              <a:buNone/>
            </a:pPr>
            <a:endParaRPr lang="en-US" dirty="0">
              <a:latin typeface="+mj-lt"/>
            </a:endParaRPr>
          </a:p>
          <a:p>
            <a:pPr marL="411480" lvl="1" indent="0">
              <a:buNone/>
            </a:pPr>
            <a:endParaRPr lang="en-US" dirty="0">
              <a:latin typeface="+mj-lt"/>
            </a:endParaRPr>
          </a:p>
          <a:p>
            <a:pPr marL="114300" indent="0">
              <a:buNone/>
            </a:pPr>
            <a:r>
              <a:rPr lang="en-US" b="1" dirty="0">
                <a:latin typeface="+mj-lt"/>
              </a:rPr>
              <a:t>Future Receipting and Expensing of Program Income</a:t>
            </a:r>
          </a:p>
        </p:txBody>
      </p:sp>
    </p:spTree>
    <p:extLst>
      <p:ext uri="{BB962C8B-B14F-4D97-AF65-F5344CB8AC3E}">
        <p14:creationId xmlns:p14="http://schemas.microsoft.com/office/powerpoint/2010/main" val="17377267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Administrative/Planning Costs</a:t>
            </a:r>
          </a:p>
        </p:txBody>
      </p:sp>
      <p:sp>
        <p:nvSpPr>
          <p:cNvPr id="3" name="Content Placeholder 2"/>
          <p:cNvSpPr>
            <a:spLocks noGrp="1"/>
          </p:cNvSpPr>
          <p:nvPr>
            <p:ph idx="1"/>
          </p:nvPr>
        </p:nvSpPr>
        <p:spPr>
          <a:xfrm>
            <a:off x="457200" y="1600200"/>
            <a:ext cx="7620000" cy="4800600"/>
          </a:xfrm>
        </p:spPr>
        <p:txBody>
          <a:bodyPr>
            <a:normAutofit/>
          </a:bodyPr>
          <a:lstStyle/>
          <a:p>
            <a:pPr marL="114300" indent="0">
              <a:buNone/>
            </a:pPr>
            <a:r>
              <a:rPr lang="en-US" sz="1800" b="1" dirty="0">
                <a:latin typeface="+mj-lt"/>
              </a:rPr>
              <a:t>10% of HOME award for program administrative and planning costs</a:t>
            </a:r>
          </a:p>
          <a:p>
            <a:pPr lvl="1"/>
            <a:r>
              <a:rPr lang="en-US" sz="1800" dirty="0">
                <a:latin typeface="+mj-lt"/>
              </a:rPr>
              <a:t>Cover both grantees and DOA</a:t>
            </a:r>
          </a:p>
          <a:p>
            <a:pPr marL="114300" indent="0">
              <a:spcBef>
                <a:spcPts val="0"/>
              </a:spcBef>
              <a:buNone/>
            </a:pPr>
            <a:endParaRPr lang="en-US" sz="1800" dirty="0">
              <a:latin typeface="+mj-lt"/>
            </a:endParaRPr>
          </a:p>
          <a:p>
            <a:pPr marL="114300" indent="0">
              <a:buNone/>
            </a:pPr>
            <a:r>
              <a:rPr lang="en-US" sz="1800" b="1" dirty="0">
                <a:latin typeface="+mj-lt"/>
              </a:rPr>
              <a:t>Eligible Administrative Costs</a:t>
            </a:r>
          </a:p>
          <a:p>
            <a:pPr lvl="1"/>
            <a:r>
              <a:rPr lang="en-US" sz="1800" dirty="0">
                <a:latin typeface="+mj-lt"/>
              </a:rPr>
              <a:t>General management, oversight and coordination</a:t>
            </a:r>
          </a:p>
          <a:p>
            <a:pPr lvl="2"/>
            <a:r>
              <a:rPr lang="en-US" dirty="0">
                <a:latin typeface="+mj-lt"/>
              </a:rPr>
              <a:t>Generally staff salaries and overhead</a:t>
            </a:r>
          </a:p>
          <a:p>
            <a:pPr lvl="2"/>
            <a:r>
              <a:rPr lang="en-US" dirty="0">
                <a:latin typeface="+mj-lt"/>
              </a:rPr>
              <a:t>Third party administrative services agreements (e.g. legal, audit and accounting services</a:t>
            </a:r>
          </a:p>
          <a:p>
            <a:pPr marL="777240" lvl="2" indent="0">
              <a:buNone/>
            </a:pPr>
            <a:endParaRPr lang="en-US" dirty="0">
              <a:latin typeface="+mj-lt"/>
            </a:endParaRPr>
          </a:p>
          <a:p>
            <a:pPr lvl="1"/>
            <a:r>
              <a:rPr lang="en-US" sz="1800" dirty="0">
                <a:latin typeface="+mj-lt"/>
              </a:rPr>
              <a:t>Staff salaries/overhead to administer program (two approaches)</a:t>
            </a:r>
          </a:p>
          <a:p>
            <a:pPr lvl="2"/>
            <a:r>
              <a:rPr lang="en-US" dirty="0">
                <a:latin typeface="+mj-lt"/>
              </a:rPr>
              <a:t>Include entire amount of costs for each person </a:t>
            </a:r>
            <a:r>
              <a:rPr lang="en-US" b="1" dirty="0">
                <a:latin typeface="+mj-lt"/>
              </a:rPr>
              <a:t>primarily</a:t>
            </a:r>
            <a:r>
              <a:rPr lang="en-US" dirty="0">
                <a:latin typeface="+mj-lt"/>
              </a:rPr>
              <a:t> responsible for HOME (e.g. 90%).  If only 30%, do not include</a:t>
            </a:r>
          </a:p>
          <a:p>
            <a:pPr lvl="2"/>
            <a:r>
              <a:rPr lang="en-US" dirty="0">
                <a:latin typeface="+mj-lt"/>
              </a:rPr>
              <a:t>Pro rata share for each person who works on HOME (could be 70% or 30%)</a:t>
            </a:r>
          </a:p>
        </p:txBody>
      </p:sp>
    </p:spTree>
    <p:extLst>
      <p:ext uri="{BB962C8B-B14F-4D97-AF65-F5344CB8AC3E}">
        <p14:creationId xmlns:p14="http://schemas.microsoft.com/office/powerpoint/2010/main" val="10001404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Administrative/Planning Costs</a:t>
            </a:r>
          </a:p>
        </p:txBody>
      </p:sp>
      <p:sp>
        <p:nvSpPr>
          <p:cNvPr id="3" name="Content Placeholder 2"/>
          <p:cNvSpPr>
            <a:spLocks noGrp="1"/>
          </p:cNvSpPr>
          <p:nvPr>
            <p:ph idx="1"/>
          </p:nvPr>
        </p:nvSpPr>
        <p:spPr>
          <a:xfrm>
            <a:off x="457200" y="1600200"/>
            <a:ext cx="7620000" cy="4800600"/>
          </a:xfrm>
        </p:spPr>
        <p:txBody>
          <a:bodyPr>
            <a:normAutofit/>
          </a:bodyPr>
          <a:lstStyle/>
          <a:p>
            <a:pPr marL="114300" indent="0">
              <a:buNone/>
            </a:pPr>
            <a:r>
              <a:rPr lang="en-US" sz="2400" b="1" dirty="0">
                <a:latin typeface="+mj-lt"/>
              </a:rPr>
              <a:t>Eligible Administrative Costs </a:t>
            </a:r>
            <a:r>
              <a:rPr lang="en-US" sz="2400" b="1" dirty="0" err="1">
                <a:latin typeface="+mj-lt"/>
              </a:rPr>
              <a:t>Con’t</a:t>
            </a:r>
            <a:r>
              <a:rPr lang="en-US" sz="2400" b="1" dirty="0">
                <a:latin typeface="+mj-lt"/>
              </a:rPr>
              <a:t>.</a:t>
            </a:r>
          </a:p>
          <a:p>
            <a:pPr lvl="1"/>
            <a:r>
              <a:rPr lang="en-US" sz="2400" dirty="0">
                <a:latin typeface="+mj-lt"/>
              </a:rPr>
              <a:t>Indirect costs such as office rent, utilities and maintenance </a:t>
            </a:r>
          </a:p>
          <a:p>
            <a:pPr lvl="2"/>
            <a:r>
              <a:rPr lang="en-US" sz="2400" dirty="0">
                <a:latin typeface="+mj-lt"/>
              </a:rPr>
              <a:t>Must be allocated</a:t>
            </a:r>
          </a:p>
          <a:p>
            <a:pPr lvl="1"/>
            <a:r>
              <a:rPr lang="en-US" sz="2400" dirty="0">
                <a:latin typeface="+mj-lt"/>
              </a:rPr>
              <a:t>Fair housing activities</a:t>
            </a:r>
          </a:p>
          <a:p>
            <a:pPr lvl="1"/>
            <a:r>
              <a:rPr lang="en-US" sz="2400" dirty="0">
                <a:latin typeface="+mj-lt"/>
              </a:rPr>
              <a:t>Complying with federal requirements</a:t>
            </a:r>
          </a:p>
          <a:p>
            <a:pPr lvl="1"/>
            <a:r>
              <a:rPr lang="en-US" sz="2400" dirty="0">
                <a:latin typeface="+mj-lt"/>
              </a:rPr>
              <a:t>Public information</a:t>
            </a:r>
          </a:p>
          <a:p>
            <a:pPr lvl="2"/>
            <a:r>
              <a:rPr lang="en-US" sz="2400" dirty="0">
                <a:latin typeface="+mj-lt"/>
              </a:rPr>
              <a:t>Informing public about the HHR program</a:t>
            </a:r>
          </a:p>
        </p:txBody>
      </p:sp>
    </p:spTree>
    <p:extLst>
      <p:ext uri="{BB962C8B-B14F-4D97-AF65-F5344CB8AC3E}">
        <p14:creationId xmlns:p14="http://schemas.microsoft.com/office/powerpoint/2010/main" val="15800828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Administrative/Planning Costs</a:t>
            </a:r>
          </a:p>
        </p:txBody>
      </p:sp>
      <p:sp>
        <p:nvSpPr>
          <p:cNvPr id="3" name="Content Placeholder 2"/>
          <p:cNvSpPr>
            <a:spLocks noGrp="1"/>
          </p:cNvSpPr>
          <p:nvPr>
            <p:ph idx="1"/>
          </p:nvPr>
        </p:nvSpPr>
        <p:spPr/>
        <p:txBody>
          <a:bodyPr>
            <a:normAutofit lnSpcReduction="10000"/>
          </a:bodyPr>
          <a:lstStyle/>
          <a:p>
            <a:pPr marL="114300" indent="0">
              <a:buNone/>
            </a:pPr>
            <a:r>
              <a:rPr lang="en-US" sz="2000" b="1" dirty="0">
                <a:latin typeface="+mj-lt"/>
              </a:rPr>
              <a:t>Project (activity) related Soft-Costs</a:t>
            </a:r>
          </a:p>
          <a:p>
            <a:pPr lvl="1"/>
            <a:r>
              <a:rPr lang="en-US" dirty="0">
                <a:latin typeface="+mj-lt"/>
              </a:rPr>
              <a:t>Costs directly related to development or financing of an activity</a:t>
            </a:r>
          </a:p>
          <a:p>
            <a:pPr lvl="1"/>
            <a:r>
              <a:rPr lang="en-US" dirty="0">
                <a:latin typeface="+mj-lt"/>
              </a:rPr>
              <a:t>Eligible soft-costs</a:t>
            </a:r>
          </a:p>
          <a:p>
            <a:pPr lvl="2"/>
            <a:r>
              <a:rPr lang="en-US" sz="2000" dirty="0">
                <a:latin typeface="+mj-lt"/>
              </a:rPr>
              <a:t>Architectural, engineering, or related professional services to prepare plans, drawings, or specifications</a:t>
            </a:r>
          </a:p>
          <a:p>
            <a:pPr lvl="2"/>
            <a:r>
              <a:rPr lang="en-US" sz="2000" dirty="0">
                <a:latin typeface="+mj-lt"/>
              </a:rPr>
              <a:t>Activity finance fees (private lender origination, credit reports, title search, recording and filing of legal documents, and permits)</a:t>
            </a:r>
          </a:p>
          <a:p>
            <a:pPr lvl="2"/>
            <a:r>
              <a:rPr lang="en-US" sz="2000" dirty="0">
                <a:latin typeface="+mj-lt"/>
              </a:rPr>
              <a:t>Impact fees</a:t>
            </a:r>
          </a:p>
          <a:p>
            <a:pPr lvl="2"/>
            <a:r>
              <a:rPr lang="en-US" sz="2000" dirty="0">
                <a:latin typeface="+mj-lt"/>
              </a:rPr>
              <a:t>Appraisals</a:t>
            </a:r>
          </a:p>
          <a:p>
            <a:pPr lvl="2"/>
            <a:r>
              <a:rPr lang="en-US" sz="2000" dirty="0">
                <a:latin typeface="+mj-lt"/>
              </a:rPr>
              <a:t>Relocation payments (moving and out-of-pocket expenses)</a:t>
            </a:r>
          </a:p>
          <a:p>
            <a:pPr lvl="2"/>
            <a:r>
              <a:rPr lang="en-US" sz="2000" dirty="0">
                <a:latin typeface="+mj-lt"/>
              </a:rPr>
              <a:t>Lead risk assessment and clearance testing</a:t>
            </a:r>
          </a:p>
          <a:p>
            <a:pPr lvl="2"/>
            <a:r>
              <a:rPr lang="en-US" sz="2000" dirty="0">
                <a:latin typeface="+mj-lt"/>
              </a:rPr>
              <a:t>Homebuyer counseling</a:t>
            </a:r>
          </a:p>
          <a:p>
            <a:pPr lvl="1"/>
            <a:endParaRPr lang="en-US" dirty="0"/>
          </a:p>
          <a:p>
            <a:pPr lvl="1"/>
            <a:endParaRPr lang="en-US" dirty="0"/>
          </a:p>
        </p:txBody>
      </p:sp>
    </p:spTree>
    <p:extLst>
      <p:ext uri="{BB962C8B-B14F-4D97-AF65-F5344CB8AC3E}">
        <p14:creationId xmlns:p14="http://schemas.microsoft.com/office/powerpoint/2010/main" val="40257185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Administrative/Planning Costs</a:t>
            </a:r>
          </a:p>
        </p:txBody>
      </p:sp>
      <p:sp>
        <p:nvSpPr>
          <p:cNvPr id="3" name="Content Placeholder 2"/>
          <p:cNvSpPr>
            <a:spLocks noGrp="1"/>
          </p:cNvSpPr>
          <p:nvPr>
            <p:ph idx="1"/>
          </p:nvPr>
        </p:nvSpPr>
        <p:spPr/>
        <p:txBody>
          <a:bodyPr>
            <a:normAutofit fontScale="92500" lnSpcReduction="20000"/>
          </a:bodyPr>
          <a:lstStyle/>
          <a:p>
            <a:pPr marL="114300" lvl="1" indent="0">
              <a:buClr>
                <a:schemeClr val="accent1"/>
              </a:buClr>
              <a:buNone/>
            </a:pPr>
            <a:r>
              <a:rPr lang="en-US" sz="2200" b="1" dirty="0">
                <a:latin typeface="+mj-lt"/>
              </a:rPr>
              <a:t>Implications of charging as soft costs</a:t>
            </a:r>
          </a:p>
          <a:p>
            <a:pPr lvl="2"/>
            <a:r>
              <a:rPr lang="en-US" sz="2200" dirty="0">
                <a:latin typeface="+mj-lt"/>
              </a:rPr>
              <a:t>Count towards maximum subsidy limit</a:t>
            </a:r>
          </a:p>
          <a:p>
            <a:pPr lvl="2"/>
            <a:r>
              <a:rPr lang="en-US" sz="2200" dirty="0">
                <a:latin typeface="+mj-lt"/>
              </a:rPr>
              <a:t>Max 15% of total activity cost</a:t>
            </a:r>
          </a:p>
          <a:p>
            <a:pPr lvl="2"/>
            <a:r>
              <a:rPr lang="en-US" sz="2200" dirty="0">
                <a:latin typeface="+mj-lt"/>
              </a:rPr>
              <a:t>Trigger 25% match</a:t>
            </a:r>
          </a:p>
          <a:p>
            <a:pPr lvl="2"/>
            <a:r>
              <a:rPr lang="en-US" sz="2200" dirty="0">
                <a:latin typeface="+mj-lt"/>
              </a:rPr>
              <a:t>Charged as administrative costs if activity doesn’t go forward</a:t>
            </a:r>
          </a:p>
          <a:p>
            <a:pPr lvl="2">
              <a:spcBef>
                <a:spcPts val="0"/>
              </a:spcBef>
            </a:pPr>
            <a:endParaRPr lang="en-US" sz="2200" dirty="0">
              <a:latin typeface="+mj-lt"/>
            </a:endParaRPr>
          </a:p>
          <a:p>
            <a:pPr marL="114300" lvl="1" indent="0">
              <a:buClr>
                <a:schemeClr val="accent1"/>
              </a:buClr>
              <a:buNone/>
            </a:pPr>
            <a:r>
              <a:rPr lang="en-US" sz="2200" b="1" dirty="0">
                <a:latin typeface="+mj-lt"/>
              </a:rPr>
              <a:t>All Administrative and soft costs must be supported with documentation</a:t>
            </a:r>
          </a:p>
          <a:p>
            <a:pPr marL="114300" lvl="1" indent="0">
              <a:spcBef>
                <a:spcPts val="0"/>
              </a:spcBef>
              <a:buClr>
                <a:schemeClr val="accent1"/>
              </a:buClr>
              <a:buNone/>
            </a:pPr>
            <a:endParaRPr lang="en-US" sz="2200" dirty="0">
              <a:latin typeface="+mj-lt"/>
            </a:endParaRPr>
          </a:p>
          <a:p>
            <a:pPr marL="114300" lvl="1" indent="0">
              <a:buClr>
                <a:schemeClr val="accent1"/>
              </a:buClr>
              <a:buNone/>
            </a:pPr>
            <a:r>
              <a:rPr lang="en-US" sz="2200" b="1" dirty="0">
                <a:latin typeface="+mj-lt"/>
              </a:rPr>
              <a:t>Soft costs generally not charged to client in HOME loan  </a:t>
            </a:r>
          </a:p>
          <a:p>
            <a:pPr marL="114300" lvl="1" indent="0">
              <a:buClr>
                <a:schemeClr val="accent1"/>
              </a:buClr>
              <a:buNone/>
            </a:pPr>
            <a:endParaRPr lang="en-US" sz="2200" b="1" dirty="0">
              <a:latin typeface="+mj-lt"/>
            </a:endParaRPr>
          </a:p>
          <a:p>
            <a:pPr marL="114300" lvl="1" indent="0">
              <a:buClr>
                <a:schemeClr val="accent1"/>
              </a:buClr>
              <a:buNone/>
            </a:pPr>
            <a:r>
              <a:rPr lang="en-US" sz="2200" b="1" dirty="0">
                <a:latin typeface="+mj-lt"/>
              </a:rPr>
              <a:t>However, unassisted real estate costs CAN be charged to clients such as:</a:t>
            </a:r>
          </a:p>
          <a:p>
            <a:pPr lvl="2"/>
            <a:r>
              <a:rPr lang="en-US" sz="2200" dirty="0">
                <a:latin typeface="+mj-lt"/>
              </a:rPr>
              <a:t>Credit reports  </a:t>
            </a:r>
          </a:p>
          <a:p>
            <a:pPr lvl="2"/>
            <a:r>
              <a:rPr lang="en-US" sz="2200" dirty="0">
                <a:latin typeface="+mj-lt"/>
              </a:rPr>
              <a:t>Appraisal fees</a:t>
            </a:r>
          </a:p>
          <a:p>
            <a:pPr marL="114300" lvl="1" indent="0">
              <a:spcBef>
                <a:spcPts val="0"/>
              </a:spcBef>
              <a:buClr>
                <a:schemeClr val="accent1"/>
              </a:buClr>
              <a:buNone/>
            </a:pPr>
            <a:endParaRPr lang="en-US" dirty="0"/>
          </a:p>
          <a:p>
            <a:pPr marL="480060" lvl="2" indent="0">
              <a:spcBef>
                <a:spcPts val="0"/>
              </a:spcBef>
              <a:buClr>
                <a:schemeClr val="accent1"/>
              </a:buClr>
              <a:buNone/>
            </a:pPr>
            <a:endParaRPr lang="en-US" sz="2000" dirty="0"/>
          </a:p>
          <a:p>
            <a:pPr marL="342900" lvl="1">
              <a:buClr>
                <a:schemeClr val="accent1"/>
              </a:buClr>
            </a:pPr>
            <a:endParaRPr lang="en-US" dirty="0"/>
          </a:p>
          <a:p>
            <a:pPr marL="411480" lvl="1" indent="0">
              <a:buNone/>
            </a:pPr>
            <a:endParaRPr lang="en-US" dirty="0"/>
          </a:p>
          <a:p>
            <a:endParaRPr lang="en-US" dirty="0"/>
          </a:p>
          <a:p>
            <a:pPr marL="708660" lvl="2">
              <a:buClr>
                <a:schemeClr val="accent1"/>
              </a:buClr>
            </a:pPr>
            <a:endParaRPr lang="en-US" dirty="0"/>
          </a:p>
          <a:p>
            <a:endParaRPr lang="en-US" dirty="0"/>
          </a:p>
          <a:p>
            <a:pPr marL="411480" lvl="1" indent="0">
              <a:spcBef>
                <a:spcPts val="0"/>
              </a:spcBef>
              <a:buNone/>
            </a:pPr>
            <a:endParaRPr lang="en-US" dirty="0"/>
          </a:p>
          <a:p>
            <a:endParaRPr lang="en-US" dirty="0"/>
          </a:p>
        </p:txBody>
      </p:sp>
    </p:spTree>
    <p:extLst>
      <p:ext uri="{BB962C8B-B14F-4D97-AF65-F5344CB8AC3E}">
        <p14:creationId xmlns:p14="http://schemas.microsoft.com/office/powerpoint/2010/main" val="34118281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Administrative/Planning Costs</a:t>
            </a:r>
          </a:p>
        </p:txBody>
      </p:sp>
      <p:sp>
        <p:nvSpPr>
          <p:cNvPr id="3" name="Content Placeholder 2"/>
          <p:cNvSpPr>
            <a:spLocks noGrp="1"/>
          </p:cNvSpPr>
          <p:nvPr>
            <p:ph idx="1"/>
          </p:nvPr>
        </p:nvSpPr>
        <p:spPr/>
        <p:txBody>
          <a:bodyPr>
            <a:normAutofit/>
          </a:bodyPr>
          <a:lstStyle/>
          <a:p>
            <a:pPr marL="114300" indent="0">
              <a:buNone/>
            </a:pPr>
            <a:r>
              <a:rPr lang="en-US" sz="1800" b="1" dirty="0">
                <a:latin typeface="+mj-lt"/>
              </a:rPr>
              <a:t>Administrative/planning or Project soft costs</a:t>
            </a:r>
          </a:p>
          <a:p>
            <a:pPr lvl="1"/>
            <a:r>
              <a:rPr lang="en-US" sz="1800" dirty="0">
                <a:latin typeface="+mj-lt"/>
              </a:rPr>
              <a:t>Staff and overhead costs directly related to development or financing of an activity</a:t>
            </a:r>
          </a:p>
          <a:p>
            <a:pPr lvl="1"/>
            <a:r>
              <a:rPr lang="en-US" sz="1800" dirty="0">
                <a:latin typeface="+mj-lt"/>
              </a:rPr>
              <a:t>Grantees must choose to consistently charge specific costs as either administrative or project related for the grant period</a:t>
            </a:r>
          </a:p>
          <a:p>
            <a:pPr lvl="1"/>
            <a:r>
              <a:rPr lang="en-US" sz="1800" dirty="0">
                <a:latin typeface="+mj-lt"/>
              </a:rPr>
              <a:t>Can incurred by grantee or contractor</a:t>
            </a:r>
          </a:p>
          <a:p>
            <a:pPr lvl="1"/>
            <a:r>
              <a:rPr lang="en-US" sz="1800" dirty="0">
                <a:latin typeface="+mj-lt"/>
              </a:rPr>
              <a:t>If incurred by owner costs can only be projected related soft costs</a:t>
            </a:r>
          </a:p>
          <a:p>
            <a:pPr lvl="1"/>
            <a:endParaRPr lang="en-US" sz="1800" dirty="0">
              <a:latin typeface="+mj-lt"/>
            </a:endParaRPr>
          </a:p>
          <a:p>
            <a:pPr marL="114300" indent="0">
              <a:buNone/>
            </a:pPr>
            <a:r>
              <a:rPr lang="en-US" sz="1800" b="1" dirty="0">
                <a:latin typeface="+mj-lt"/>
              </a:rPr>
              <a:t>Some fees may be collected directly from clients</a:t>
            </a:r>
          </a:p>
          <a:p>
            <a:pPr lvl="1"/>
            <a:r>
              <a:rPr lang="en-US" sz="1800" dirty="0">
                <a:latin typeface="+mj-lt"/>
              </a:rPr>
              <a:t>Nominal application fee</a:t>
            </a:r>
          </a:p>
          <a:p>
            <a:pPr lvl="2"/>
            <a:r>
              <a:rPr lang="en-US" dirty="0">
                <a:latin typeface="+mj-lt"/>
              </a:rPr>
              <a:t>Not eligible HOME cost</a:t>
            </a:r>
          </a:p>
          <a:p>
            <a:pPr lvl="1"/>
            <a:r>
              <a:rPr lang="en-US" sz="1800" dirty="0">
                <a:latin typeface="+mj-lt"/>
              </a:rPr>
              <a:t>Homebuyer counseling</a:t>
            </a:r>
          </a:p>
          <a:p>
            <a:pPr lvl="2"/>
            <a:r>
              <a:rPr lang="en-US" dirty="0">
                <a:latin typeface="+mj-lt"/>
              </a:rPr>
              <a:t>Eligible HOME cost</a:t>
            </a:r>
          </a:p>
          <a:p>
            <a:pPr marL="114300" indent="0">
              <a:buNone/>
            </a:pPr>
            <a:endParaRPr lang="en-US" sz="2000" b="1" dirty="0"/>
          </a:p>
          <a:p>
            <a:pPr marL="411480" lvl="1" indent="0">
              <a:buNone/>
            </a:pPr>
            <a:endParaRPr lang="en-US" dirty="0"/>
          </a:p>
          <a:p>
            <a:endParaRPr lang="en-US" dirty="0"/>
          </a:p>
          <a:p>
            <a:pPr marL="708660" lvl="2">
              <a:buClr>
                <a:schemeClr val="accent1"/>
              </a:buClr>
            </a:pPr>
            <a:endParaRPr lang="en-US" dirty="0"/>
          </a:p>
          <a:p>
            <a:endParaRPr lang="en-US" dirty="0"/>
          </a:p>
          <a:p>
            <a:pPr marL="411480" lvl="1" indent="0">
              <a:spcBef>
                <a:spcPts val="0"/>
              </a:spcBef>
              <a:buNone/>
            </a:pPr>
            <a:endParaRPr lang="en-US" dirty="0"/>
          </a:p>
          <a:p>
            <a:endParaRPr lang="en-US" dirty="0"/>
          </a:p>
        </p:txBody>
      </p:sp>
    </p:spTree>
    <p:extLst>
      <p:ext uri="{BB962C8B-B14F-4D97-AF65-F5344CB8AC3E}">
        <p14:creationId xmlns:p14="http://schemas.microsoft.com/office/powerpoint/2010/main" val="30722670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Administrative/Planning Costs</a:t>
            </a:r>
          </a:p>
        </p:txBody>
      </p:sp>
      <p:sp>
        <p:nvSpPr>
          <p:cNvPr id="3" name="Content Placeholder 2"/>
          <p:cNvSpPr>
            <a:spLocks noGrp="1"/>
          </p:cNvSpPr>
          <p:nvPr>
            <p:ph idx="1"/>
          </p:nvPr>
        </p:nvSpPr>
        <p:spPr>
          <a:xfrm>
            <a:off x="-3657600" y="2438400"/>
            <a:ext cx="1981200" cy="4800600"/>
          </a:xfrm>
        </p:spPr>
        <p:txBody>
          <a:bodyPr/>
          <a:lstStyle/>
          <a:p>
            <a:pPr marL="114300" indent="0">
              <a:buNone/>
            </a:pP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081551393"/>
              </p:ext>
            </p:extLst>
          </p:nvPr>
        </p:nvGraphicFramePr>
        <p:xfrm>
          <a:off x="1066800" y="1447800"/>
          <a:ext cx="6705600" cy="4854218"/>
        </p:xfrm>
        <a:graphic>
          <a:graphicData uri="http://schemas.openxmlformats.org/presentationml/2006/ole">
            <mc:AlternateContent xmlns:mc="http://schemas.openxmlformats.org/markup-compatibility/2006">
              <mc:Choice xmlns:v="urn:schemas-microsoft-com:vml" Requires="v">
                <p:oleObj name="Document" r:id="rId2" imgW="8227575" imgH="5956042" progId="Word.Document.12">
                  <p:embed/>
                </p:oleObj>
              </mc:Choice>
              <mc:Fallback>
                <p:oleObj name="Document" r:id="rId2" imgW="8227575" imgH="5956042" progId="Word.Document.12">
                  <p:embed/>
                  <p:pic>
                    <p:nvPicPr>
                      <p:cNvPr id="5" name="Object 4"/>
                      <p:cNvPicPr/>
                      <p:nvPr/>
                    </p:nvPicPr>
                    <p:blipFill>
                      <a:blip r:embed="rId3"/>
                      <a:stretch>
                        <a:fillRect/>
                      </a:stretch>
                    </p:blipFill>
                    <p:spPr>
                      <a:xfrm>
                        <a:off x="1066800" y="1447800"/>
                        <a:ext cx="6705600" cy="4854218"/>
                      </a:xfrm>
                      <a:prstGeom prst="rect">
                        <a:avLst/>
                      </a:prstGeom>
                    </p:spPr>
                  </p:pic>
                </p:oleObj>
              </mc:Fallback>
            </mc:AlternateContent>
          </a:graphicData>
        </a:graphic>
      </p:graphicFrame>
    </p:spTree>
    <p:extLst>
      <p:ext uri="{BB962C8B-B14F-4D97-AF65-F5344CB8AC3E}">
        <p14:creationId xmlns:p14="http://schemas.microsoft.com/office/powerpoint/2010/main" val="26112280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Monitoring</a:t>
            </a:r>
          </a:p>
        </p:txBody>
      </p:sp>
      <p:sp>
        <p:nvSpPr>
          <p:cNvPr id="3" name="Content Placeholder 2"/>
          <p:cNvSpPr>
            <a:spLocks noGrp="1"/>
          </p:cNvSpPr>
          <p:nvPr>
            <p:ph idx="1"/>
          </p:nvPr>
        </p:nvSpPr>
        <p:spPr/>
        <p:txBody>
          <a:bodyPr>
            <a:normAutofit fontScale="92500" lnSpcReduction="10000"/>
          </a:bodyPr>
          <a:lstStyle/>
          <a:p>
            <a:pPr marL="114300" indent="0">
              <a:buNone/>
            </a:pPr>
            <a:r>
              <a:rPr lang="en-US" sz="2600" b="1" dirty="0">
                <a:latin typeface="+mj-lt"/>
              </a:rPr>
              <a:t>General Requirements</a:t>
            </a:r>
          </a:p>
          <a:p>
            <a:pPr marL="114300" indent="0">
              <a:buNone/>
            </a:pPr>
            <a:endParaRPr lang="en-US" sz="2400" b="1" dirty="0">
              <a:latin typeface="+mj-lt"/>
            </a:endParaRPr>
          </a:p>
          <a:p>
            <a:r>
              <a:rPr lang="en-US" sz="2400" dirty="0">
                <a:latin typeface="+mj-lt"/>
              </a:rPr>
              <a:t>Monitoring</a:t>
            </a:r>
          </a:p>
          <a:p>
            <a:pPr lvl="1"/>
            <a:r>
              <a:rPr lang="en-US" sz="2200" dirty="0">
                <a:latin typeface="+mj-lt"/>
              </a:rPr>
              <a:t>Monitoring – Reports &amp; Contract Balances</a:t>
            </a:r>
          </a:p>
          <a:p>
            <a:endParaRPr lang="en-US" sz="2400" dirty="0">
              <a:latin typeface="+mj-lt"/>
            </a:endParaRPr>
          </a:p>
          <a:p>
            <a:r>
              <a:rPr lang="en-US" sz="2400" dirty="0">
                <a:latin typeface="+mj-lt"/>
              </a:rPr>
              <a:t>Annually</a:t>
            </a:r>
          </a:p>
          <a:p>
            <a:pPr lvl="1"/>
            <a:r>
              <a:rPr lang="en-US" sz="2200" dirty="0">
                <a:latin typeface="+mj-lt"/>
              </a:rPr>
              <a:t>On-site or Desk</a:t>
            </a:r>
          </a:p>
          <a:p>
            <a:pPr lvl="1"/>
            <a:r>
              <a:rPr lang="en-US" sz="2200" dirty="0">
                <a:latin typeface="+mj-lt"/>
              </a:rPr>
              <a:t>30 Day Notice</a:t>
            </a:r>
          </a:p>
          <a:p>
            <a:pPr lvl="1"/>
            <a:endParaRPr lang="en-US" sz="2200" dirty="0">
              <a:latin typeface="+mj-lt"/>
            </a:endParaRPr>
          </a:p>
          <a:p>
            <a:r>
              <a:rPr lang="en-US" dirty="0">
                <a:latin typeface="+mj-lt"/>
              </a:rPr>
              <a:t>Monitoring Overview</a:t>
            </a:r>
          </a:p>
          <a:p>
            <a:pPr lvl="1"/>
            <a:r>
              <a:rPr lang="en-US" dirty="0">
                <a:latin typeface="+mj-lt"/>
              </a:rPr>
              <a:t>Administration/Recordkeeping: Current, accurate &amp; complete </a:t>
            </a:r>
          </a:p>
          <a:p>
            <a:pPr lvl="1"/>
            <a:r>
              <a:rPr lang="en-US" dirty="0">
                <a:latin typeface="+mj-lt"/>
              </a:rPr>
              <a:t>Financial </a:t>
            </a:r>
          </a:p>
          <a:p>
            <a:pPr lvl="1"/>
            <a:r>
              <a:rPr lang="en-US" dirty="0">
                <a:latin typeface="+mj-lt"/>
              </a:rPr>
              <a:t>Service</a:t>
            </a:r>
            <a:endParaRPr lang="en-US" sz="2200" dirty="0">
              <a:latin typeface="+mj-lt"/>
            </a:endParaRPr>
          </a:p>
          <a:p>
            <a:endParaRPr lang="en-US" dirty="0"/>
          </a:p>
        </p:txBody>
      </p:sp>
    </p:spTree>
    <p:extLst>
      <p:ext uri="{BB962C8B-B14F-4D97-AF65-F5344CB8AC3E}">
        <p14:creationId xmlns:p14="http://schemas.microsoft.com/office/powerpoint/2010/main" val="2261138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Program Overview</a:t>
            </a:r>
          </a:p>
        </p:txBody>
      </p:sp>
      <p:sp>
        <p:nvSpPr>
          <p:cNvPr id="3" name="Content Placeholder 2"/>
          <p:cNvSpPr>
            <a:spLocks noGrp="1"/>
          </p:cNvSpPr>
          <p:nvPr>
            <p:ph idx="1"/>
          </p:nvPr>
        </p:nvSpPr>
        <p:spPr/>
        <p:txBody>
          <a:bodyPr>
            <a:normAutofit/>
          </a:bodyPr>
          <a:lstStyle/>
          <a:p>
            <a:pPr marL="114300" indent="0">
              <a:buNone/>
            </a:pPr>
            <a:r>
              <a:rPr lang="en-US" sz="2400" b="1" dirty="0">
                <a:latin typeface="+mj-lt"/>
              </a:rPr>
              <a:t>Funding</a:t>
            </a:r>
          </a:p>
          <a:p>
            <a:r>
              <a:rPr lang="en-US" sz="2400" dirty="0">
                <a:latin typeface="+mj-lt"/>
              </a:rPr>
              <a:t>Homebuyer and Homeowner Rehabilitation funds total approximately </a:t>
            </a:r>
            <a:r>
              <a:rPr lang="en-US" sz="2400" dirty="0">
                <a:solidFill>
                  <a:srgbClr val="FF0000"/>
                </a:solidFill>
                <a:latin typeface="+mj-lt"/>
              </a:rPr>
              <a:t>$7</a:t>
            </a:r>
            <a:r>
              <a:rPr lang="en-US" sz="2400" dirty="0">
                <a:latin typeface="+mj-lt"/>
              </a:rPr>
              <a:t> million for the biennial funding cycle</a:t>
            </a:r>
          </a:p>
          <a:p>
            <a:endParaRPr lang="en-US" sz="2400" dirty="0">
              <a:latin typeface="+mj-lt"/>
            </a:endParaRPr>
          </a:p>
          <a:p>
            <a:r>
              <a:rPr lang="en-US" sz="2400" dirty="0">
                <a:latin typeface="+mj-lt"/>
              </a:rPr>
              <a:t>The Wisconsin Department of Administration awards these funds to local units of government and local housing organizations through a biennial funding cycle</a:t>
            </a:r>
          </a:p>
        </p:txBody>
      </p:sp>
    </p:spTree>
    <p:extLst>
      <p:ext uri="{BB962C8B-B14F-4D97-AF65-F5344CB8AC3E}">
        <p14:creationId xmlns:p14="http://schemas.microsoft.com/office/powerpoint/2010/main" val="29808343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br>
              <a:rPr lang="en-US" sz="2800" dirty="0"/>
            </a:br>
            <a:r>
              <a:rPr lang="en-US" sz="4400" dirty="0"/>
              <a:t>Monitoring</a:t>
            </a:r>
          </a:p>
        </p:txBody>
      </p:sp>
      <p:sp>
        <p:nvSpPr>
          <p:cNvPr id="3" name="Content Placeholder 2"/>
          <p:cNvSpPr>
            <a:spLocks noGrp="1"/>
          </p:cNvSpPr>
          <p:nvPr>
            <p:ph idx="1"/>
          </p:nvPr>
        </p:nvSpPr>
        <p:spPr/>
        <p:txBody>
          <a:bodyPr>
            <a:normAutofit lnSpcReduction="10000"/>
          </a:bodyPr>
          <a:lstStyle/>
          <a:p>
            <a:pPr marL="411480" lvl="1" indent="0">
              <a:buNone/>
            </a:pPr>
            <a:r>
              <a:rPr lang="en-US" sz="2400" b="1" dirty="0">
                <a:latin typeface="+mj-lt"/>
              </a:rPr>
              <a:t>Recordkeeping</a:t>
            </a:r>
          </a:p>
          <a:p>
            <a:pPr marL="411480" lvl="1" indent="0">
              <a:buNone/>
            </a:pPr>
            <a:endParaRPr lang="en-US" sz="2400" b="1" dirty="0">
              <a:latin typeface="+mj-lt"/>
            </a:endParaRPr>
          </a:p>
          <a:p>
            <a:pPr lvl="1"/>
            <a:r>
              <a:rPr lang="en-US" sz="2400" dirty="0">
                <a:latin typeface="+mj-lt"/>
              </a:rPr>
              <a:t>Application/Contract File</a:t>
            </a:r>
          </a:p>
          <a:p>
            <a:pPr lvl="1"/>
            <a:endParaRPr lang="en-US" sz="2400" dirty="0">
              <a:latin typeface="+mj-lt"/>
            </a:endParaRPr>
          </a:p>
          <a:p>
            <a:pPr lvl="1"/>
            <a:r>
              <a:rPr lang="en-US" sz="2400" dirty="0">
                <a:latin typeface="+mj-lt"/>
              </a:rPr>
              <a:t>Equal Opportunity and Fair Housing Activities</a:t>
            </a:r>
          </a:p>
          <a:p>
            <a:pPr lvl="1"/>
            <a:endParaRPr lang="en-US" sz="2400" dirty="0">
              <a:latin typeface="+mj-lt"/>
            </a:endParaRPr>
          </a:p>
          <a:p>
            <a:pPr lvl="1"/>
            <a:r>
              <a:rPr lang="en-US" sz="2400" dirty="0">
                <a:latin typeface="+mj-lt"/>
              </a:rPr>
              <a:t>Procurement Files </a:t>
            </a:r>
          </a:p>
          <a:p>
            <a:pPr lvl="1"/>
            <a:endParaRPr lang="en-US" sz="2400" dirty="0">
              <a:latin typeface="+mj-lt"/>
            </a:endParaRPr>
          </a:p>
          <a:p>
            <a:pPr lvl="1"/>
            <a:r>
              <a:rPr lang="en-US" sz="2400" dirty="0">
                <a:latin typeface="+mj-lt"/>
              </a:rPr>
              <a:t>Financial Records </a:t>
            </a:r>
          </a:p>
          <a:p>
            <a:pPr lvl="2"/>
            <a:r>
              <a:rPr lang="en-US" sz="2000" dirty="0">
                <a:latin typeface="+mj-lt"/>
              </a:rPr>
              <a:t>Administration Fund</a:t>
            </a:r>
          </a:p>
          <a:p>
            <a:pPr lvl="2"/>
            <a:r>
              <a:rPr lang="en-US" sz="2000" dirty="0">
                <a:latin typeface="+mj-lt"/>
              </a:rPr>
              <a:t>Program Income </a:t>
            </a:r>
          </a:p>
          <a:p>
            <a:pPr lvl="2"/>
            <a:r>
              <a:rPr lang="en-US" sz="2000" dirty="0">
                <a:latin typeface="+mj-lt"/>
              </a:rPr>
              <a:t>Allocation Policy</a:t>
            </a:r>
          </a:p>
          <a:p>
            <a:endParaRPr lang="en-US" dirty="0"/>
          </a:p>
        </p:txBody>
      </p:sp>
    </p:spTree>
    <p:extLst>
      <p:ext uri="{BB962C8B-B14F-4D97-AF65-F5344CB8AC3E}">
        <p14:creationId xmlns:p14="http://schemas.microsoft.com/office/powerpoint/2010/main" val="25950598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pPr algn="ctr"/>
            <a:r>
              <a:rPr lang="en-US" dirty="0"/>
              <a:t>Monitoring</a:t>
            </a:r>
          </a:p>
        </p:txBody>
      </p:sp>
      <p:sp>
        <p:nvSpPr>
          <p:cNvPr id="3" name="Content Placeholder 2"/>
          <p:cNvSpPr>
            <a:spLocks noGrp="1"/>
          </p:cNvSpPr>
          <p:nvPr>
            <p:ph idx="1"/>
          </p:nvPr>
        </p:nvSpPr>
        <p:spPr>
          <a:xfrm>
            <a:off x="304800" y="1295400"/>
            <a:ext cx="7620000" cy="5181600"/>
          </a:xfrm>
        </p:spPr>
        <p:txBody>
          <a:bodyPr>
            <a:noAutofit/>
          </a:bodyPr>
          <a:lstStyle/>
          <a:p>
            <a:pPr marL="114300" indent="0">
              <a:buNone/>
            </a:pPr>
            <a:r>
              <a:rPr lang="en-US" sz="2400" b="1" dirty="0">
                <a:latin typeface="+mj-lt"/>
              </a:rPr>
              <a:t>Individual Project Files</a:t>
            </a:r>
          </a:p>
          <a:p>
            <a:pPr marL="114300" indent="0">
              <a:buNone/>
            </a:pPr>
            <a:endParaRPr lang="en-US" sz="2400" b="1" dirty="0">
              <a:latin typeface="+mj-lt"/>
            </a:endParaRPr>
          </a:p>
          <a:p>
            <a:pPr lvl="1"/>
            <a:r>
              <a:rPr lang="en-US" sz="2400" dirty="0">
                <a:latin typeface="+mj-lt"/>
              </a:rPr>
              <a:t>Beneficiary Applications</a:t>
            </a:r>
          </a:p>
          <a:p>
            <a:pPr lvl="2"/>
            <a:r>
              <a:rPr lang="en-US" sz="2400" dirty="0">
                <a:latin typeface="+mj-lt"/>
              </a:rPr>
              <a:t>Accurate, Complete Household Information</a:t>
            </a:r>
          </a:p>
          <a:p>
            <a:pPr lvl="2"/>
            <a:r>
              <a:rPr lang="en-US" sz="2400" dirty="0">
                <a:latin typeface="+mj-lt"/>
              </a:rPr>
              <a:t>Martial Property Statement</a:t>
            </a:r>
          </a:p>
          <a:p>
            <a:pPr lvl="2"/>
            <a:r>
              <a:rPr lang="en-US" sz="2400" dirty="0">
                <a:latin typeface="+mj-lt"/>
              </a:rPr>
              <a:t>Racial, ethnic and gender characteristics or option not to answer</a:t>
            </a:r>
          </a:p>
          <a:p>
            <a:pPr lvl="2"/>
            <a:r>
              <a:rPr lang="en-US" sz="2400" dirty="0">
                <a:latin typeface="+mj-lt"/>
              </a:rPr>
              <a:t>Conflict of Interest Statement</a:t>
            </a:r>
          </a:p>
          <a:p>
            <a:pPr lvl="2"/>
            <a:r>
              <a:rPr lang="en-US" sz="2400" dirty="0">
                <a:latin typeface="+mj-lt"/>
              </a:rPr>
              <a:t>Release of Information</a:t>
            </a:r>
          </a:p>
          <a:p>
            <a:pPr lvl="2"/>
            <a:r>
              <a:rPr lang="en-US" sz="2400" dirty="0">
                <a:latin typeface="+mj-lt"/>
              </a:rPr>
              <a:t>Grievances and subornation Policies</a:t>
            </a:r>
          </a:p>
          <a:p>
            <a:pPr lvl="2"/>
            <a:r>
              <a:rPr lang="en-US" sz="2400" dirty="0">
                <a:latin typeface="+mj-lt"/>
              </a:rPr>
              <a:t>Verification of income and calculation of eligibility</a:t>
            </a:r>
          </a:p>
          <a:p>
            <a:pPr lvl="2"/>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7452881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Monitoring</a:t>
            </a:r>
          </a:p>
        </p:txBody>
      </p:sp>
      <p:sp>
        <p:nvSpPr>
          <p:cNvPr id="3" name="Content Placeholder 2"/>
          <p:cNvSpPr>
            <a:spLocks noGrp="1"/>
          </p:cNvSpPr>
          <p:nvPr>
            <p:ph idx="1"/>
          </p:nvPr>
        </p:nvSpPr>
        <p:spPr>
          <a:xfrm>
            <a:off x="381000" y="1524000"/>
            <a:ext cx="7620000" cy="4800600"/>
          </a:xfrm>
        </p:spPr>
        <p:txBody>
          <a:bodyPr>
            <a:normAutofit/>
          </a:bodyPr>
          <a:lstStyle/>
          <a:p>
            <a:pPr marL="114300" indent="0">
              <a:buNone/>
            </a:pPr>
            <a:r>
              <a:rPr lang="en-US" sz="2400" b="1" dirty="0">
                <a:latin typeface="+mj-lt"/>
              </a:rPr>
              <a:t>Individual Project File (Cont.)</a:t>
            </a:r>
          </a:p>
          <a:p>
            <a:pPr marL="114300" indent="0">
              <a:buNone/>
            </a:pPr>
            <a:endParaRPr lang="en-US" dirty="0"/>
          </a:p>
          <a:p>
            <a:r>
              <a:rPr lang="en-US" sz="2600" dirty="0">
                <a:latin typeface="+mj-lt"/>
              </a:rPr>
              <a:t>Project/Project Standards</a:t>
            </a:r>
          </a:p>
          <a:p>
            <a:pPr lvl="1"/>
            <a:r>
              <a:rPr lang="en-US" sz="2400" dirty="0">
                <a:latin typeface="+mj-lt"/>
              </a:rPr>
              <a:t>Proof of homeownership (Rehab)</a:t>
            </a:r>
          </a:p>
          <a:p>
            <a:pPr lvl="1"/>
            <a:r>
              <a:rPr lang="en-US" sz="2400" dirty="0">
                <a:latin typeface="+mj-lt"/>
              </a:rPr>
              <a:t>Proof of homebuyer education</a:t>
            </a:r>
          </a:p>
          <a:p>
            <a:pPr lvl="1"/>
            <a:r>
              <a:rPr lang="en-US" sz="2400" dirty="0">
                <a:latin typeface="+mj-lt"/>
              </a:rPr>
              <a:t>Affordability calculation (Homebuyers)</a:t>
            </a:r>
          </a:p>
          <a:p>
            <a:pPr lvl="1"/>
            <a:r>
              <a:rPr lang="en-US" sz="2400" dirty="0">
                <a:latin typeface="+mj-lt"/>
              </a:rPr>
              <a:t>HQS Inspection</a:t>
            </a:r>
          </a:p>
          <a:p>
            <a:pPr lvl="1"/>
            <a:r>
              <a:rPr lang="en-US" sz="2400" dirty="0">
                <a:latin typeface="+mj-lt"/>
              </a:rPr>
              <a:t>Statutory checklist</a:t>
            </a:r>
          </a:p>
          <a:p>
            <a:pPr lvl="1"/>
            <a:r>
              <a:rPr lang="en-US" sz="2400" dirty="0">
                <a:latin typeface="+mj-lt"/>
              </a:rPr>
              <a:t>Correspondence with Environmental Desk (if applicable)</a:t>
            </a:r>
          </a:p>
          <a:p>
            <a:endParaRPr lang="en-US" dirty="0">
              <a:latin typeface="+mj-lt"/>
            </a:endParaRPr>
          </a:p>
        </p:txBody>
      </p:sp>
    </p:spTree>
    <p:extLst>
      <p:ext uri="{BB962C8B-B14F-4D97-AF65-F5344CB8AC3E}">
        <p14:creationId xmlns:p14="http://schemas.microsoft.com/office/powerpoint/2010/main" val="17388994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Monitoring</a:t>
            </a:r>
          </a:p>
        </p:txBody>
      </p:sp>
      <p:sp>
        <p:nvSpPr>
          <p:cNvPr id="3" name="Content Placeholder 2"/>
          <p:cNvSpPr>
            <a:spLocks noGrp="1"/>
          </p:cNvSpPr>
          <p:nvPr>
            <p:ph idx="1"/>
          </p:nvPr>
        </p:nvSpPr>
        <p:spPr/>
        <p:txBody>
          <a:bodyPr>
            <a:normAutofit fontScale="92500" lnSpcReduction="10000"/>
          </a:bodyPr>
          <a:lstStyle/>
          <a:p>
            <a:pPr marL="114300" indent="0">
              <a:buNone/>
            </a:pPr>
            <a:r>
              <a:rPr lang="en-US" sz="2800" b="1" dirty="0">
                <a:latin typeface="+mj-lt"/>
              </a:rPr>
              <a:t>Individual Project File </a:t>
            </a:r>
          </a:p>
          <a:p>
            <a:pPr marL="114300" indent="0">
              <a:buNone/>
            </a:pPr>
            <a:endParaRPr lang="en-US" sz="2800" dirty="0">
              <a:latin typeface="+mj-lt"/>
            </a:endParaRPr>
          </a:p>
          <a:p>
            <a:r>
              <a:rPr lang="en-US" sz="2600" dirty="0">
                <a:latin typeface="+mj-lt"/>
              </a:rPr>
              <a:t>Project/Project Standards (Cont.)</a:t>
            </a:r>
          </a:p>
          <a:p>
            <a:pPr lvl="1"/>
            <a:r>
              <a:rPr lang="en-US" sz="2600" dirty="0">
                <a:latin typeface="+mj-lt"/>
              </a:rPr>
              <a:t>Risk assessment and clearance testing</a:t>
            </a:r>
          </a:p>
          <a:p>
            <a:pPr lvl="1"/>
            <a:r>
              <a:rPr lang="en-US" sz="2600" dirty="0">
                <a:latin typeface="+mj-lt"/>
              </a:rPr>
              <a:t>Work write-up/specifications and cost estimate</a:t>
            </a:r>
          </a:p>
          <a:p>
            <a:pPr lvl="1"/>
            <a:r>
              <a:rPr lang="en-US" sz="2600" dirty="0">
                <a:latin typeface="+mj-lt"/>
              </a:rPr>
              <a:t>Estimate of after rehab value</a:t>
            </a:r>
          </a:p>
          <a:p>
            <a:pPr lvl="1"/>
            <a:r>
              <a:rPr lang="en-US" sz="2600" dirty="0">
                <a:latin typeface="+mj-lt"/>
              </a:rPr>
              <a:t>Contractor bids for work</a:t>
            </a:r>
          </a:p>
          <a:p>
            <a:pPr lvl="1"/>
            <a:r>
              <a:rPr lang="en-US" sz="2600" dirty="0">
                <a:latin typeface="+mj-lt"/>
              </a:rPr>
              <a:t>Copy of signed contract(s) between homebuyer and contractor</a:t>
            </a:r>
          </a:p>
          <a:p>
            <a:pPr lvl="1"/>
            <a:r>
              <a:rPr lang="en-US" sz="2600" dirty="0">
                <a:latin typeface="+mj-lt"/>
              </a:rPr>
              <a:t>Clearance test (for rehab in pre-1978 homes)</a:t>
            </a:r>
          </a:p>
          <a:p>
            <a:pPr lvl="1"/>
            <a:endParaRPr lang="en-US" sz="2800" dirty="0">
              <a:latin typeface="+mj-lt"/>
            </a:endParaRPr>
          </a:p>
          <a:p>
            <a:pPr marL="114300" indent="0">
              <a:buNone/>
            </a:pPr>
            <a:r>
              <a:rPr lang="en-US" dirty="0"/>
              <a:t> </a:t>
            </a:r>
          </a:p>
          <a:p>
            <a:endParaRPr lang="en-US" dirty="0"/>
          </a:p>
        </p:txBody>
      </p:sp>
    </p:spTree>
    <p:extLst>
      <p:ext uri="{BB962C8B-B14F-4D97-AF65-F5344CB8AC3E}">
        <p14:creationId xmlns:p14="http://schemas.microsoft.com/office/powerpoint/2010/main" val="31933397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Monitoring</a:t>
            </a:r>
          </a:p>
        </p:txBody>
      </p:sp>
      <p:sp>
        <p:nvSpPr>
          <p:cNvPr id="3" name="Content Placeholder 2"/>
          <p:cNvSpPr>
            <a:spLocks noGrp="1"/>
          </p:cNvSpPr>
          <p:nvPr>
            <p:ph idx="1"/>
          </p:nvPr>
        </p:nvSpPr>
        <p:spPr/>
        <p:txBody>
          <a:bodyPr>
            <a:normAutofit/>
          </a:bodyPr>
          <a:lstStyle/>
          <a:p>
            <a:pPr marL="114300" indent="0">
              <a:buNone/>
            </a:pPr>
            <a:r>
              <a:rPr lang="en-US" sz="2400" b="1" dirty="0">
                <a:latin typeface="+mj-lt"/>
              </a:rPr>
              <a:t>Individual Project File (Cont.)</a:t>
            </a:r>
          </a:p>
          <a:p>
            <a:pPr lvl="0"/>
            <a:r>
              <a:rPr lang="en-US" dirty="0">
                <a:latin typeface="+mj-lt"/>
              </a:rPr>
              <a:t>Financial Documents</a:t>
            </a:r>
          </a:p>
          <a:p>
            <a:pPr lvl="1"/>
            <a:r>
              <a:rPr lang="en-US" dirty="0">
                <a:latin typeface="+mj-lt"/>
              </a:rPr>
              <a:t>Request for Payment for each payment signed by homebuyer, contractor, and inspector</a:t>
            </a:r>
          </a:p>
          <a:p>
            <a:pPr lvl="1"/>
            <a:r>
              <a:rPr lang="en-US" dirty="0">
                <a:latin typeface="+mj-lt"/>
              </a:rPr>
              <a:t>Change Order signed by homebuyer, contractor, and inspector (if applicable)</a:t>
            </a:r>
          </a:p>
          <a:p>
            <a:pPr lvl="1"/>
            <a:r>
              <a:rPr lang="en-US" dirty="0">
                <a:latin typeface="+mj-lt"/>
              </a:rPr>
              <a:t>Mortgage; Promissory Note detailing repayment requirements and principal residency requirements</a:t>
            </a:r>
          </a:p>
          <a:p>
            <a:pPr lvl="1"/>
            <a:r>
              <a:rPr lang="en-US" dirty="0">
                <a:latin typeface="+mj-lt"/>
              </a:rPr>
              <a:t>Truth-in-lending</a:t>
            </a:r>
          </a:p>
          <a:p>
            <a:pPr lvl="1"/>
            <a:r>
              <a:rPr lang="en-US" dirty="0">
                <a:latin typeface="+mj-lt"/>
              </a:rPr>
              <a:t>Right of Rescission</a:t>
            </a:r>
          </a:p>
          <a:p>
            <a:pPr lvl="1"/>
            <a:r>
              <a:rPr lang="en-US" dirty="0">
                <a:latin typeface="+mj-lt"/>
              </a:rPr>
              <a:t>Proof of homebuyer cash contribution</a:t>
            </a:r>
          </a:p>
          <a:p>
            <a:pPr lvl="1"/>
            <a:r>
              <a:rPr lang="en-US" dirty="0">
                <a:latin typeface="+mj-lt"/>
              </a:rPr>
              <a:t>Homeowner’s insurance policy</a:t>
            </a:r>
          </a:p>
          <a:p>
            <a:pPr lvl="1"/>
            <a:r>
              <a:rPr lang="en-US" dirty="0">
                <a:latin typeface="+mj-lt"/>
              </a:rPr>
              <a:t>Documentation of Activity-related soft cost</a:t>
            </a:r>
          </a:p>
        </p:txBody>
      </p:sp>
    </p:spTree>
    <p:extLst>
      <p:ext uri="{BB962C8B-B14F-4D97-AF65-F5344CB8AC3E}">
        <p14:creationId xmlns:p14="http://schemas.microsoft.com/office/powerpoint/2010/main" val="18683891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Monitoring</a:t>
            </a:r>
          </a:p>
        </p:txBody>
      </p:sp>
      <p:sp>
        <p:nvSpPr>
          <p:cNvPr id="3" name="Content Placeholder 2"/>
          <p:cNvSpPr>
            <a:spLocks noGrp="1"/>
          </p:cNvSpPr>
          <p:nvPr>
            <p:ph idx="1"/>
          </p:nvPr>
        </p:nvSpPr>
        <p:spPr/>
        <p:txBody>
          <a:bodyPr/>
          <a:lstStyle/>
          <a:p>
            <a:pPr marL="114300" lvl="0" indent="0">
              <a:buClr>
                <a:srgbClr val="4E67C8"/>
              </a:buClr>
              <a:buNone/>
            </a:pPr>
            <a:r>
              <a:rPr lang="en-US" sz="2400" b="1" dirty="0">
                <a:solidFill>
                  <a:prstClr val="black"/>
                </a:solidFill>
                <a:latin typeface="+mj-lt"/>
              </a:rPr>
              <a:t>Individual Project File (Cont.)</a:t>
            </a:r>
          </a:p>
          <a:p>
            <a:pPr marL="114300" lvl="0" indent="0">
              <a:buClr>
                <a:srgbClr val="4E67C8"/>
              </a:buClr>
              <a:buNone/>
            </a:pPr>
            <a:endParaRPr lang="en-US" sz="2600" dirty="0">
              <a:solidFill>
                <a:prstClr val="black"/>
              </a:solidFill>
              <a:latin typeface="+mj-lt"/>
            </a:endParaRPr>
          </a:p>
          <a:p>
            <a:pPr>
              <a:buClr>
                <a:srgbClr val="4E67C8"/>
              </a:buClr>
            </a:pPr>
            <a:r>
              <a:rPr lang="en-US" sz="2400" dirty="0">
                <a:solidFill>
                  <a:prstClr val="black"/>
                </a:solidFill>
                <a:latin typeface="+mj-lt"/>
              </a:rPr>
              <a:t>Documentation Reported to State</a:t>
            </a:r>
          </a:p>
          <a:p>
            <a:pPr lvl="1"/>
            <a:r>
              <a:rPr lang="en-US" sz="2400" dirty="0">
                <a:latin typeface="+mj-lt"/>
              </a:rPr>
              <a:t>Activity set-up</a:t>
            </a:r>
          </a:p>
          <a:p>
            <a:pPr lvl="1"/>
            <a:r>
              <a:rPr lang="en-US" sz="2400" dirty="0">
                <a:latin typeface="+mj-lt"/>
              </a:rPr>
              <a:t>Completion Report</a:t>
            </a:r>
          </a:p>
          <a:p>
            <a:pPr lvl="1"/>
            <a:r>
              <a:rPr lang="en-US" sz="2400" dirty="0">
                <a:latin typeface="+mj-lt"/>
              </a:rPr>
              <a:t>Match work sheet(s)</a:t>
            </a:r>
          </a:p>
          <a:p>
            <a:endParaRPr lang="en-US" dirty="0"/>
          </a:p>
        </p:txBody>
      </p:sp>
    </p:spTree>
    <p:extLst>
      <p:ext uri="{BB962C8B-B14F-4D97-AF65-F5344CB8AC3E}">
        <p14:creationId xmlns:p14="http://schemas.microsoft.com/office/powerpoint/2010/main" val="24918690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Monitoring</a:t>
            </a:r>
          </a:p>
        </p:txBody>
      </p:sp>
      <p:sp>
        <p:nvSpPr>
          <p:cNvPr id="3" name="Content Placeholder 2"/>
          <p:cNvSpPr>
            <a:spLocks noGrp="1"/>
          </p:cNvSpPr>
          <p:nvPr>
            <p:ph idx="1"/>
          </p:nvPr>
        </p:nvSpPr>
        <p:spPr/>
        <p:txBody>
          <a:bodyPr>
            <a:normAutofit lnSpcReduction="10000"/>
          </a:bodyPr>
          <a:lstStyle/>
          <a:p>
            <a:pPr marL="114300" indent="0">
              <a:buNone/>
            </a:pPr>
            <a:r>
              <a:rPr lang="en-US" sz="2400" b="1" dirty="0">
                <a:latin typeface="+mj-lt"/>
              </a:rPr>
              <a:t>Findings and Concerns</a:t>
            </a:r>
          </a:p>
          <a:p>
            <a:pPr marL="114300" indent="0">
              <a:buNone/>
            </a:pPr>
            <a:endParaRPr lang="en-US" sz="2400" b="1" dirty="0">
              <a:latin typeface="+mj-lt"/>
            </a:endParaRPr>
          </a:p>
          <a:p>
            <a:r>
              <a:rPr lang="en-US" sz="2400" dirty="0">
                <a:latin typeface="+mj-lt"/>
                <a:ea typeface="Calibri" panose="020F0502020204030204" pitchFamily="34" charset="0"/>
                <a:cs typeface="Times New Roman" panose="02020603050405020304" pitchFamily="18" charset="0"/>
              </a:rPr>
              <a:t>State responds in writing within thirty (30) days of the monitoring</a:t>
            </a:r>
          </a:p>
          <a:p>
            <a:endParaRPr lang="en-US" sz="2400" dirty="0">
              <a:latin typeface="+mj-lt"/>
            </a:endParaRPr>
          </a:p>
          <a:p>
            <a:pPr lvl="1"/>
            <a:r>
              <a:rPr lang="en-US" sz="2400" dirty="0">
                <a:latin typeface="+mj-lt"/>
              </a:rPr>
              <a:t>Findings: Urgent issues that were identified during the monitoring and require additional follow-up or resolution</a:t>
            </a:r>
          </a:p>
          <a:p>
            <a:endParaRPr lang="en-US" sz="2400" dirty="0">
              <a:latin typeface="+mj-lt"/>
            </a:endParaRPr>
          </a:p>
          <a:p>
            <a:pPr lvl="1"/>
            <a:r>
              <a:rPr lang="en-US" sz="2400" dirty="0">
                <a:latin typeface="+mj-lt"/>
              </a:rPr>
              <a:t>Concerns: Non-urgent issues that were identified during the monitoring that may require additional follow-up or resolution.  “Best Practices”</a:t>
            </a:r>
          </a:p>
          <a:p>
            <a:endParaRPr lang="en-US" sz="2400" dirty="0"/>
          </a:p>
        </p:txBody>
      </p:sp>
    </p:spTree>
    <p:extLst>
      <p:ext uri="{BB962C8B-B14F-4D97-AF65-F5344CB8AC3E}">
        <p14:creationId xmlns:p14="http://schemas.microsoft.com/office/powerpoint/2010/main" val="12547511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7620000" cy="1143000"/>
          </a:xfrm>
        </p:spPr>
        <p:txBody>
          <a:bodyPr/>
          <a:lstStyle/>
          <a:p>
            <a:pPr algn="ctr"/>
            <a:r>
              <a:rPr lang="en-US" dirty="0"/>
              <a:t>Questions</a:t>
            </a:r>
          </a:p>
        </p:txBody>
      </p:sp>
    </p:spTree>
    <p:extLst>
      <p:ext uri="{BB962C8B-B14F-4D97-AF65-F5344CB8AC3E}">
        <p14:creationId xmlns:p14="http://schemas.microsoft.com/office/powerpoint/2010/main" val="12550120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543800" cy="3124200"/>
          </a:xfrm>
        </p:spPr>
        <p:txBody>
          <a:bodyPr/>
          <a:lstStyle/>
          <a:p>
            <a:pPr algn="ctr"/>
            <a:r>
              <a:rPr lang="en-US" sz="5400" dirty="0"/>
              <a:t>HOME Homebuyer and Rehabilitation (HHR) Implementation Training</a:t>
            </a:r>
          </a:p>
        </p:txBody>
      </p:sp>
      <p:sp>
        <p:nvSpPr>
          <p:cNvPr id="3" name="Subtitle 2"/>
          <p:cNvSpPr>
            <a:spLocks noGrp="1"/>
          </p:cNvSpPr>
          <p:nvPr>
            <p:ph type="subTitle" idx="1"/>
          </p:nvPr>
        </p:nvSpPr>
        <p:spPr>
          <a:xfrm>
            <a:off x="533400" y="4724400"/>
            <a:ext cx="7239000" cy="1066800"/>
          </a:xfrm>
        </p:spPr>
        <p:txBody>
          <a:bodyPr>
            <a:normAutofit lnSpcReduction="10000"/>
          </a:bodyPr>
          <a:lstStyle/>
          <a:p>
            <a:r>
              <a:rPr lang="en-US" dirty="0"/>
              <a:t>Department of Administration</a:t>
            </a:r>
          </a:p>
          <a:p>
            <a:r>
              <a:rPr lang="en-US" dirty="0"/>
              <a:t>Division of Energy, Housing and Community Resources (DEHCR)</a:t>
            </a:r>
          </a:p>
          <a:p>
            <a:r>
              <a:rPr lang="en-US" dirty="0"/>
              <a:t>May 3-4, 2017</a:t>
            </a:r>
          </a:p>
          <a:p>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200" y="5638800"/>
            <a:ext cx="3862309"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03310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Objectives</a:t>
            </a:r>
          </a:p>
        </p:txBody>
      </p:sp>
      <p:sp>
        <p:nvSpPr>
          <p:cNvPr id="3" name="Content Placeholder 2"/>
          <p:cNvSpPr>
            <a:spLocks noGrp="1"/>
          </p:cNvSpPr>
          <p:nvPr>
            <p:ph idx="1"/>
          </p:nvPr>
        </p:nvSpPr>
        <p:spPr>
          <a:xfrm>
            <a:off x="533400" y="1219200"/>
            <a:ext cx="7620000" cy="5257800"/>
          </a:xfrm>
        </p:spPr>
        <p:txBody>
          <a:bodyPr>
            <a:normAutofit/>
          </a:bodyPr>
          <a:lstStyle/>
          <a:p>
            <a:pPr marL="114300" indent="0">
              <a:buNone/>
            </a:pPr>
            <a:r>
              <a:rPr lang="en-US" sz="3000" u="sng" dirty="0">
                <a:latin typeface="+mj-lt"/>
              </a:rPr>
              <a:t>Day Two</a:t>
            </a:r>
          </a:p>
          <a:p>
            <a:pPr marL="114300" indent="0">
              <a:buNone/>
            </a:pPr>
            <a:endParaRPr lang="en-US" dirty="0">
              <a:latin typeface="+mj-lt"/>
            </a:endParaRPr>
          </a:p>
          <a:p>
            <a:r>
              <a:rPr lang="en-US" dirty="0">
                <a:latin typeface="+mj-lt"/>
              </a:rPr>
              <a:t>Define Annual Income Requirements</a:t>
            </a:r>
          </a:p>
          <a:p>
            <a:endParaRPr lang="en-US" dirty="0">
              <a:latin typeface="+mj-lt"/>
            </a:endParaRPr>
          </a:p>
          <a:p>
            <a:r>
              <a:rPr lang="en-US" dirty="0">
                <a:latin typeface="+mj-lt"/>
              </a:rPr>
              <a:t>Part 5 - Exercise</a:t>
            </a:r>
          </a:p>
          <a:p>
            <a:endParaRPr lang="en-US" dirty="0">
              <a:latin typeface="+mj-lt"/>
            </a:endParaRPr>
          </a:p>
          <a:p>
            <a:r>
              <a:rPr lang="en-US" dirty="0">
                <a:latin typeface="+mj-lt"/>
              </a:rPr>
              <a:t>Review Financial Reports</a:t>
            </a:r>
          </a:p>
          <a:p>
            <a:endParaRPr lang="en-US" dirty="0">
              <a:latin typeface="+mj-lt"/>
            </a:endParaRPr>
          </a:p>
          <a:p>
            <a:r>
              <a:rPr lang="en-US" dirty="0">
                <a:latin typeface="+mj-lt"/>
              </a:rPr>
              <a:t>Identify Other Federal Requirements</a:t>
            </a:r>
          </a:p>
          <a:p>
            <a:endParaRPr lang="en-US" dirty="0">
              <a:latin typeface="+mj-lt"/>
            </a:endParaRPr>
          </a:p>
          <a:p>
            <a:r>
              <a:rPr lang="en-US" dirty="0">
                <a:latin typeface="+mj-lt"/>
              </a:rPr>
              <a:t>Review CHDO Project Requirements</a:t>
            </a:r>
          </a:p>
          <a:p>
            <a:endParaRPr lang="en-US" dirty="0"/>
          </a:p>
          <a:p>
            <a:endParaRPr lang="en-US" dirty="0"/>
          </a:p>
        </p:txBody>
      </p:sp>
    </p:spTree>
    <p:extLst>
      <p:ext uri="{BB962C8B-B14F-4D97-AF65-F5344CB8AC3E}">
        <p14:creationId xmlns:p14="http://schemas.microsoft.com/office/powerpoint/2010/main" val="3191008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5410200" cy="457200"/>
          </a:xfrm>
        </p:spPr>
        <p:txBody>
          <a:bodyPr/>
          <a:lstStyle/>
          <a:p>
            <a:r>
              <a:rPr lang="en-US" sz="1400" dirty="0"/>
              <a:t>HHR Grantees</a:t>
            </a:r>
          </a:p>
        </p:txBody>
      </p:sp>
      <p:sp>
        <p:nvSpPr>
          <p:cNvPr id="3" name="Footer Placeholder 2"/>
          <p:cNvSpPr>
            <a:spLocks noGrp="1"/>
          </p:cNvSpPr>
          <p:nvPr>
            <p:ph type="ftr" sz="quarter" idx="11"/>
          </p:nvPr>
        </p:nvSpPr>
        <p:spPr/>
        <p:txBody>
          <a:bodyPr/>
          <a:lstStyle/>
          <a:p>
            <a:r>
              <a:rPr lang="en-US" dirty="0"/>
              <a:t>.</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7486" y="453643"/>
            <a:ext cx="7086598" cy="4398127"/>
          </a:xfrm>
          <a:prstGeom prst="rect">
            <a:avLst/>
          </a:prstGeom>
        </p:spPr>
      </p:pic>
      <p:sp>
        <p:nvSpPr>
          <p:cNvPr id="5" name="Rectangle 4"/>
          <p:cNvSpPr/>
          <p:nvPr/>
        </p:nvSpPr>
        <p:spPr>
          <a:xfrm>
            <a:off x="914400" y="5029200"/>
            <a:ext cx="3860800" cy="1797928"/>
          </a:xfrm>
          <a:prstGeom prst="rect">
            <a:avLst/>
          </a:prstGeom>
        </p:spPr>
        <p:txBody>
          <a:bodyPr wrap="square">
            <a:spAutoFit/>
          </a:bodyPr>
          <a:lstStyle/>
          <a:p>
            <a:pPr marL="287020" indent="-274320">
              <a:lnSpc>
                <a:spcPts val="1145"/>
              </a:lnSpc>
              <a:buFont typeface="Arial"/>
              <a:buAutoNum type="arabicPlain"/>
              <a:tabLst>
                <a:tab pos="287020" algn="l"/>
              </a:tabLst>
            </a:pPr>
            <a:r>
              <a:rPr lang="en-US" sz="1100" dirty="0">
                <a:latin typeface="Arial"/>
                <a:cs typeface="Arial"/>
              </a:rPr>
              <a:t>AD</a:t>
            </a:r>
            <a:r>
              <a:rPr lang="en-US" sz="1100" spc="-10" dirty="0">
                <a:latin typeface="Arial"/>
                <a:cs typeface="Arial"/>
              </a:rPr>
              <a:t>VOCAP</a:t>
            </a:r>
          </a:p>
          <a:p>
            <a:pPr marL="287020" indent="-274320">
              <a:lnSpc>
                <a:spcPts val="1145"/>
              </a:lnSpc>
              <a:buFont typeface="Arial"/>
              <a:buAutoNum type="arabicPlain"/>
              <a:tabLst>
                <a:tab pos="287020" algn="l"/>
              </a:tabLst>
            </a:pPr>
            <a:r>
              <a:rPr lang="en-US" sz="1100" dirty="0">
                <a:latin typeface="Arial"/>
                <a:cs typeface="Arial"/>
              </a:rPr>
              <a:t>App</a:t>
            </a:r>
            <a:r>
              <a:rPr lang="en-US" sz="1100" spc="-5" dirty="0">
                <a:latin typeface="Arial"/>
                <a:cs typeface="Arial"/>
              </a:rPr>
              <a:t>l</a:t>
            </a:r>
            <a:r>
              <a:rPr lang="en-US" sz="1100" dirty="0">
                <a:latin typeface="Arial"/>
                <a:cs typeface="Arial"/>
              </a:rPr>
              <a:t>e</a:t>
            </a:r>
            <a:r>
              <a:rPr lang="en-US" sz="1100" spc="-10" dirty="0">
                <a:latin typeface="Arial"/>
                <a:cs typeface="Arial"/>
              </a:rPr>
              <a:t>t</a:t>
            </a:r>
            <a:r>
              <a:rPr lang="en-US" sz="1100" dirty="0">
                <a:latin typeface="Arial"/>
                <a:cs typeface="Arial"/>
              </a:rPr>
              <a:t>on H</a:t>
            </a:r>
            <a:r>
              <a:rPr lang="en-US" sz="1100" spc="-10" dirty="0">
                <a:latin typeface="Arial"/>
                <a:cs typeface="Arial"/>
              </a:rPr>
              <a:t>.A.</a:t>
            </a:r>
            <a:r>
              <a:rPr lang="en-US" sz="1100" spc="-5" dirty="0">
                <a:latin typeface="Arial"/>
                <a:cs typeface="Arial"/>
              </a:rPr>
              <a:t>, </a:t>
            </a:r>
            <a:r>
              <a:rPr lang="en-US" sz="1100" spc="-10" dirty="0">
                <a:latin typeface="Arial"/>
                <a:cs typeface="Arial"/>
              </a:rPr>
              <a:t>I</a:t>
            </a:r>
            <a:r>
              <a:rPr lang="en-US" sz="1100" dirty="0">
                <a:latin typeface="Arial"/>
                <a:cs typeface="Arial"/>
              </a:rPr>
              <a:t>nc</a:t>
            </a:r>
            <a:r>
              <a:rPr lang="en-US" sz="1100" spc="-5" dirty="0">
                <a:latin typeface="Arial"/>
                <a:cs typeface="Arial"/>
              </a:rPr>
              <a:t>.</a:t>
            </a:r>
          </a:p>
          <a:p>
            <a:pPr marL="287020" indent="-274320">
              <a:lnSpc>
                <a:spcPts val="1145"/>
              </a:lnSpc>
              <a:buFont typeface="Arial"/>
              <a:buAutoNum type="arabicPlain"/>
              <a:tabLst>
                <a:tab pos="287020" algn="l"/>
              </a:tabLst>
            </a:pPr>
            <a:r>
              <a:rPr lang="en-US" sz="1100" spc="-10" dirty="0">
                <a:latin typeface="Arial"/>
                <a:cs typeface="Arial"/>
              </a:rPr>
              <a:t>Ash</a:t>
            </a:r>
            <a:r>
              <a:rPr lang="en-US" sz="1100" spc="-5" dirty="0">
                <a:latin typeface="Arial"/>
                <a:cs typeface="Arial"/>
              </a:rPr>
              <a:t>l</a:t>
            </a:r>
            <a:r>
              <a:rPr lang="en-US" sz="1100" dirty="0">
                <a:latin typeface="Arial"/>
                <a:cs typeface="Arial"/>
              </a:rPr>
              <a:t>and Coun</a:t>
            </a:r>
            <a:r>
              <a:rPr lang="en-US" sz="1100" spc="-10" dirty="0">
                <a:latin typeface="Arial"/>
                <a:cs typeface="Arial"/>
              </a:rPr>
              <a:t>t</a:t>
            </a:r>
            <a:r>
              <a:rPr lang="en-US" sz="1100" dirty="0">
                <a:latin typeface="Arial"/>
                <a:cs typeface="Arial"/>
              </a:rPr>
              <a:t>y Hous</a:t>
            </a:r>
            <a:r>
              <a:rPr lang="en-US" sz="1100" spc="-5" dirty="0">
                <a:latin typeface="Arial"/>
                <a:cs typeface="Arial"/>
              </a:rPr>
              <a:t>i</a:t>
            </a:r>
            <a:r>
              <a:rPr lang="en-US" sz="1100" dirty="0">
                <a:latin typeface="Arial"/>
                <a:cs typeface="Arial"/>
              </a:rPr>
              <a:t>ng Au</a:t>
            </a:r>
            <a:r>
              <a:rPr lang="en-US" sz="1100" spc="-10" dirty="0">
                <a:latin typeface="Arial"/>
                <a:cs typeface="Arial"/>
              </a:rPr>
              <a:t>t</a:t>
            </a:r>
            <a:r>
              <a:rPr lang="en-US" sz="1100" dirty="0">
                <a:latin typeface="Arial"/>
                <a:cs typeface="Arial"/>
              </a:rPr>
              <a:t>hor</a:t>
            </a:r>
            <a:r>
              <a:rPr lang="en-US" sz="1100" spc="-5" dirty="0">
                <a:latin typeface="Arial"/>
                <a:cs typeface="Arial"/>
              </a:rPr>
              <a:t>i</a:t>
            </a:r>
            <a:r>
              <a:rPr lang="en-US" sz="1100" spc="-10" dirty="0">
                <a:latin typeface="Arial"/>
                <a:cs typeface="Arial"/>
              </a:rPr>
              <a:t>t</a:t>
            </a:r>
            <a:r>
              <a:rPr lang="en-US" sz="1100" dirty="0">
                <a:latin typeface="Arial"/>
                <a:cs typeface="Arial"/>
              </a:rPr>
              <a:t>y</a:t>
            </a:r>
          </a:p>
          <a:p>
            <a:pPr marL="287020" indent="-274320">
              <a:lnSpc>
                <a:spcPts val="1145"/>
              </a:lnSpc>
              <a:buFont typeface="Arial"/>
              <a:buAutoNum type="arabicPlain"/>
              <a:tabLst>
                <a:tab pos="287020" algn="l"/>
              </a:tabLst>
            </a:pPr>
            <a:r>
              <a:rPr lang="en-US" sz="1100" dirty="0">
                <a:latin typeface="Arial"/>
                <a:cs typeface="Arial"/>
              </a:rPr>
              <a:t>C</a:t>
            </a:r>
            <a:r>
              <a:rPr lang="en-US" sz="1100" spc="-10" dirty="0">
                <a:latin typeface="Arial"/>
                <a:cs typeface="Arial"/>
              </a:rPr>
              <a:t>AP</a:t>
            </a:r>
            <a:r>
              <a:rPr lang="en-US" sz="1100" spc="-5" dirty="0">
                <a:latin typeface="Arial"/>
                <a:cs typeface="Arial"/>
              </a:rPr>
              <a:t> </a:t>
            </a:r>
            <a:r>
              <a:rPr lang="en-US" sz="1100" dirty="0">
                <a:latin typeface="Arial"/>
                <a:cs typeface="Arial"/>
              </a:rPr>
              <a:t>Serv</a:t>
            </a:r>
            <a:r>
              <a:rPr lang="en-US" sz="1100" spc="-5" dirty="0">
                <a:latin typeface="Arial"/>
                <a:cs typeface="Arial"/>
              </a:rPr>
              <a:t>i</a:t>
            </a:r>
            <a:r>
              <a:rPr lang="en-US" sz="1100" dirty="0">
                <a:latin typeface="Arial"/>
                <a:cs typeface="Arial"/>
              </a:rPr>
              <a:t>ces</a:t>
            </a:r>
            <a:r>
              <a:rPr lang="en-US" sz="1100" spc="-5" dirty="0">
                <a:latin typeface="Arial"/>
                <a:cs typeface="Arial"/>
              </a:rPr>
              <a:t>, </a:t>
            </a:r>
            <a:r>
              <a:rPr lang="en-US" sz="1100" spc="-10" dirty="0">
                <a:latin typeface="Arial"/>
                <a:cs typeface="Arial"/>
              </a:rPr>
              <a:t>I</a:t>
            </a:r>
            <a:r>
              <a:rPr lang="en-US" sz="1100" dirty="0">
                <a:latin typeface="Arial"/>
                <a:cs typeface="Arial"/>
              </a:rPr>
              <a:t>nc</a:t>
            </a:r>
            <a:r>
              <a:rPr lang="en-US" sz="1100" spc="-5" dirty="0">
                <a:latin typeface="Arial"/>
                <a:cs typeface="Arial"/>
              </a:rPr>
              <a:t>.</a:t>
            </a:r>
          </a:p>
          <a:p>
            <a:pPr marL="287020" indent="-274320">
              <a:lnSpc>
                <a:spcPts val="1145"/>
              </a:lnSpc>
              <a:buFont typeface="Arial"/>
              <a:buAutoNum type="arabicPlain"/>
              <a:tabLst>
                <a:tab pos="287020" algn="l"/>
              </a:tabLst>
            </a:pPr>
            <a:r>
              <a:rPr lang="en-US" sz="1100" dirty="0">
                <a:latin typeface="Arial"/>
                <a:cs typeface="Arial"/>
              </a:rPr>
              <a:t>Ch</a:t>
            </a:r>
            <a:r>
              <a:rPr lang="en-US" sz="1100" spc="-5" dirty="0">
                <a:latin typeface="Arial"/>
                <a:cs typeface="Arial"/>
              </a:rPr>
              <a:t>i</a:t>
            </a:r>
            <a:r>
              <a:rPr lang="en-US" sz="1100" dirty="0">
                <a:latin typeface="Arial"/>
                <a:cs typeface="Arial"/>
              </a:rPr>
              <a:t>ppewa Coun</a:t>
            </a:r>
            <a:r>
              <a:rPr lang="en-US" sz="1100" spc="-10" dirty="0">
                <a:latin typeface="Arial"/>
                <a:cs typeface="Arial"/>
              </a:rPr>
              <a:t>t</a:t>
            </a:r>
            <a:r>
              <a:rPr lang="en-US" sz="1100" dirty="0">
                <a:latin typeface="Arial"/>
                <a:cs typeface="Arial"/>
              </a:rPr>
              <a:t>y Hous</a:t>
            </a:r>
            <a:r>
              <a:rPr lang="en-US" sz="1100" spc="-5" dirty="0">
                <a:latin typeface="Arial"/>
                <a:cs typeface="Arial"/>
              </a:rPr>
              <a:t>i</a:t>
            </a:r>
            <a:r>
              <a:rPr lang="en-US" sz="1100" dirty="0">
                <a:latin typeface="Arial"/>
                <a:cs typeface="Arial"/>
              </a:rPr>
              <a:t>ng Au</a:t>
            </a:r>
            <a:r>
              <a:rPr lang="en-US" sz="1100" spc="-10" dirty="0">
                <a:latin typeface="Arial"/>
                <a:cs typeface="Arial"/>
              </a:rPr>
              <a:t>t</a:t>
            </a:r>
            <a:r>
              <a:rPr lang="en-US" sz="1100" dirty="0">
                <a:latin typeface="Arial"/>
                <a:cs typeface="Arial"/>
              </a:rPr>
              <a:t>hor</a:t>
            </a:r>
            <a:r>
              <a:rPr lang="en-US" sz="1100" spc="-5" dirty="0">
                <a:latin typeface="Arial"/>
                <a:cs typeface="Arial"/>
              </a:rPr>
              <a:t>i</a:t>
            </a:r>
            <a:r>
              <a:rPr lang="en-US" sz="1100" spc="-10" dirty="0">
                <a:latin typeface="Arial"/>
                <a:cs typeface="Arial"/>
              </a:rPr>
              <a:t>t</a:t>
            </a:r>
            <a:r>
              <a:rPr lang="en-US" sz="1100" dirty="0">
                <a:latin typeface="Arial"/>
                <a:cs typeface="Arial"/>
              </a:rPr>
              <a:t>y</a:t>
            </a:r>
          </a:p>
          <a:p>
            <a:pPr marL="287020" indent="-274320">
              <a:lnSpc>
                <a:spcPts val="1145"/>
              </a:lnSpc>
              <a:buFont typeface="Arial"/>
              <a:buAutoNum type="arabicPlain"/>
              <a:tabLst>
                <a:tab pos="287020" algn="l"/>
              </a:tabLst>
            </a:pPr>
            <a:r>
              <a:rPr lang="en-US" sz="1100" spc="-5" dirty="0">
                <a:latin typeface="Arial"/>
                <a:cs typeface="Arial"/>
              </a:rPr>
              <a:t>Eau Claire County Housing Authority</a:t>
            </a:r>
          </a:p>
          <a:p>
            <a:pPr marL="287020" indent="-274320">
              <a:lnSpc>
                <a:spcPts val="1145"/>
              </a:lnSpc>
              <a:buFont typeface="Arial"/>
              <a:buAutoNum type="arabicPlain"/>
              <a:tabLst>
                <a:tab pos="287020" algn="l"/>
              </a:tabLst>
            </a:pPr>
            <a:r>
              <a:rPr lang="en-US" sz="1100" spc="-5" dirty="0">
                <a:latin typeface="Arial"/>
                <a:cs typeface="Arial"/>
              </a:rPr>
              <a:t>Hmong American Center</a:t>
            </a:r>
            <a:endParaRPr lang="en-US" sz="1100" dirty="0">
              <a:latin typeface="Arial"/>
              <a:cs typeface="Arial"/>
            </a:endParaRPr>
          </a:p>
          <a:p>
            <a:pPr marL="287020" indent="-274320">
              <a:lnSpc>
                <a:spcPts val="1145"/>
              </a:lnSpc>
              <a:buFont typeface="Arial"/>
              <a:buAutoNum type="arabicPlain"/>
              <a:tabLst>
                <a:tab pos="287020" algn="l"/>
              </a:tabLst>
            </a:pPr>
            <a:r>
              <a:rPr lang="en-US" sz="1100" spc="-10" dirty="0">
                <a:latin typeface="Arial"/>
                <a:cs typeface="Arial"/>
              </a:rPr>
              <a:t>TBD</a:t>
            </a:r>
          </a:p>
          <a:p>
            <a:pPr marL="287020" indent="-274320">
              <a:lnSpc>
                <a:spcPts val="1145"/>
              </a:lnSpc>
              <a:buFont typeface="Arial"/>
              <a:buAutoNum type="arabicPlain"/>
              <a:tabLst>
                <a:tab pos="287020" algn="l"/>
              </a:tabLst>
            </a:pPr>
            <a:r>
              <a:rPr lang="en-US" sz="1100" dirty="0">
                <a:latin typeface="Arial"/>
                <a:cs typeface="Arial"/>
              </a:rPr>
              <a:t>NEWC</a:t>
            </a:r>
            <a:r>
              <a:rPr lang="en-US" sz="1100" spc="-10" dirty="0">
                <a:latin typeface="Arial"/>
                <a:cs typeface="Arial"/>
              </a:rPr>
              <a:t>AP,</a:t>
            </a:r>
            <a:r>
              <a:rPr lang="en-US" sz="1100" spc="-5" dirty="0">
                <a:latin typeface="Arial"/>
                <a:cs typeface="Arial"/>
              </a:rPr>
              <a:t> </a:t>
            </a:r>
            <a:r>
              <a:rPr lang="en-US" sz="1100" spc="-10" dirty="0">
                <a:latin typeface="Arial"/>
                <a:cs typeface="Arial"/>
              </a:rPr>
              <a:t>I</a:t>
            </a:r>
            <a:r>
              <a:rPr lang="en-US" sz="1100" dirty="0">
                <a:latin typeface="Arial"/>
                <a:cs typeface="Arial"/>
              </a:rPr>
              <a:t>nc</a:t>
            </a:r>
            <a:r>
              <a:rPr lang="en-US" sz="1100" spc="-5" dirty="0">
                <a:latin typeface="Arial"/>
                <a:cs typeface="Arial"/>
              </a:rPr>
              <a:t>.</a:t>
            </a:r>
            <a:endParaRPr lang="en-US" sz="1100" dirty="0">
              <a:latin typeface="Arial"/>
              <a:cs typeface="Arial"/>
            </a:endParaRPr>
          </a:p>
          <a:p>
            <a:pPr marL="287020" indent="-274320">
              <a:lnSpc>
                <a:spcPts val="1145"/>
              </a:lnSpc>
              <a:buFont typeface="Arial"/>
              <a:buAutoNum type="arabicPlain"/>
              <a:tabLst>
                <a:tab pos="287020" algn="l"/>
              </a:tabLst>
            </a:pPr>
            <a:r>
              <a:rPr lang="en-US" sz="1100" dirty="0">
                <a:latin typeface="Arial"/>
                <a:cs typeface="Arial"/>
              </a:rPr>
              <a:t>Cou</a:t>
            </a:r>
            <a:r>
              <a:rPr lang="en-US" sz="1100" spc="-5" dirty="0">
                <a:latin typeface="Arial"/>
                <a:cs typeface="Arial"/>
              </a:rPr>
              <a:t>l</a:t>
            </a:r>
            <a:r>
              <a:rPr lang="en-US" sz="1100" dirty="0">
                <a:latin typeface="Arial"/>
                <a:cs typeface="Arial"/>
              </a:rPr>
              <a:t>eecap</a:t>
            </a:r>
            <a:r>
              <a:rPr lang="en-US" sz="1100" spc="-5" dirty="0">
                <a:latin typeface="Arial"/>
                <a:cs typeface="Arial"/>
              </a:rPr>
              <a:t>, </a:t>
            </a:r>
            <a:r>
              <a:rPr lang="en-US" sz="1100" spc="-10" dirty="0">
                <a:latin typeface="Arial"/>
                <a:cs typeface="Arial"/>
              </a:rPr>
              <a:t>I</a:t>
            </a:r>
            <a:r>
              <a:rPr lang="en-US" sz="1100" dirty="0">
                <a:latin typeface="Arial"/>
                <a:cs typeface="Arial"/>
              </a:rPr>
              <a:t>nc</a:t>
            </a:r>
            <a:r>
              <a:rPr lang="en-US" sz="1100" spc="-5" dirty="0">
                <a:latin typeface="Arial"/>
                <a:cs typeface="Arial"/>
              </a:rPr>
              <a:t>.</a:t>
            </a:r>
          </a:p>
          <a:p>
            <a:pPr marL="12700">
              <a:lnSpc>
                <a:spcPts val="1145"/>
              </a:lnSpc>
              <a:tabLst>
                <a:tab pos="287020" algn="l"/>
              </a:tabLst>
            </a:pPr>
            <a:r>
              <a:rPr lang="en-US" sz="1100" spc="-5" dirty="0">
                <a:latin typeface="Arial"/>
                <a:cs typeface="Arial"/>
              </a:rPr>
              <a:t>11	</a:t>
            </a:r>
            <a:r>
              <a:rPr lang="en-US" sz="1100" dirty="0">
                <a:latin typeface="Arial"/>
                <a:cs typeface="Arial"/>
              </a:rPr>
              <a:t>NH</a:t>
            </a:r>
            <a:r>
              <a:rPr lang="en-US" sz="1100" spc="-10" dirty="0">
                <a:latin typeface="Arial"/>
                <a:cs typeface="Arial"/>
              </a:rPr>
              <a:t>S</a:t>
            </a:r>
            <a:r>
              <a:rPr lang="en-US" sz="1100" spc="-5" dirty="0">
                <a:latin typeface="Arial"/>
                <a:cs typeface="Arial"/>
              </a:rPr>
              <a:t> </a:t>
            </a:r>
            <a:r>
              <a:rPr lang="en-US" sz="1100" dirty="0">
                <a:latin typeface="Arial"/>
                <a:cs typeface="Arial"/>
              </a:rPr>
              <a:t>o</a:t>
            </a:r>
            <a:r>
              <a:rPr lang="en-US" sz="1100" spc="-5" dirty="0">
                <a:latin typeface="Arial"/>
                <a:cs typeface="Arial"/>
              </a:rPr>
              <a:t>f </a:t>
            </a:r>
            <a:r>
              <a:rPr lang="en-US" sz="1100" dirty="0">
                <a:latin typeface="Arial"/>
                <a:cs typeface="Arial"/>
              </a:rPr>
              <a:t>Southwest Wisconsin</a:t>
            </a:r>
            <a:endParaRPr lang="en-US" sz="1100" spc="-5" dirty="0">
              <a:latin typeface="Arial"/>
              <a:cs typeface="Arial"/>
            </a:endParaRPr>
          </a:p>
          <a:p>
            <a:pPr marL="287020" indent="-274320">
              <a:lnSpc>
                <a:spcPts val="1175"/>
              </a:lnSpc>
              <a:buFont typeface="Arial"/>
              <a:buAutoNum type="arabicPlain"/>
              <a:tabLst>
                <a:tab pos="287020" algn="l"/>
              </a:tabLst>
            </a:pPr>
            <a:endParaRPr lang="en-US" dirty="0">
              <a:latin typeface="Arial"/>
              <a:cs typeface="Arial"/>
            </a:endParaRPr>
          </a:p>
        </p:txBody>
      </p:sp>
      <p:sp>
        <p:nvSpPr>
          <p:cNvPr id="6" name="Rectangle 5"/>
          <p:cNvSpPr/>
          <p:nvPr/>
        </p:nvSpPr>
        <p:spPr>
          <a:xfrm>
            <a:off x="4686301" y="4953001"/>
            <a:ext cx="3924299" cy="3003386"/>
          </a:xfrm>
          <a:prstGeom prst="rect">
            <a:avLst/>
          </a:prstGeom>
        </p:spPr>
        <p:txBody>
          <a:bodyPr wrap="square">
            <a:spAutoFit/>
          </a:bodyPr>
          <a:lstStyle/>
          <a:p>
            <a:pPr marL="12700">
              <a:lnSpc>
                <a:spcPts val="1175"/>
              </a:lnSpc>
              <a:tabLst>
                <a:tab pos="241300" algn="l"/>
              </a:tabLst>
            </a:pPr>
            <a:endParaRPr lang="en-US" sz="1200" dirty="0">
              <a:latin typeface="Arial"/>
              <a:cs typeface="Arial"/>
            </a:endParaRPr>
          </a:p>
          <a:p>
            <a:pPr marL="12700">
              <a:lnSpc>
                <a:spcPts val="1145"/>
              </a:lnSpc>
              <a:tabLst>
                <a:tab pos="287020" algn="l"/>
              </a:tabLst>
            </a:pPr>
            <a:r>
              <a:rPr lang="en-US" sz="1100" dirty="0">
                <a:latin typeface="Arial"/>
                <a:cs typeface="Arial"/>
              </a:rPr>
              <a:t>12	N</a:t>
            </a:r>
            <a:r>
              <a:rPr lang="en-US" sz="1100" spc="-10" dirty="0">
                <a:latin typeface="Arial"/>
                <a:cs typeface="Arial"/>
              </a:rPr>
              <a:t>W</a:t>
            </a:r>
            <a:r>
              <a:rPr lang="en-US" sz="1100" spc="-5" dirty="0">
                <a:latin typeface="Arial"/>
                <a:cs typeface="Arial"/>
              </a:rPr>
              <a:t> </a:t>
            </a:r>
            <a:r>
              <a:rPr lang="en-US" sz="1100" spc="-10" dirty="0">
                <a:latin typeface="Arial"/>
                <a:cs typeface="Arial"/>
              </a:rPr>
              <a:t>Aff</a:t>
            </a:r>
            <a:r>
              <a:rPr lang="en-US" sz="1100" dirty="0">
                <a:latin typeface="Arial"/>
                <a:cs typeface="Arial"/>
              </a:rPr>
              <a:t>ordab</a:t>
            </a:r>
            <a:r>
              <a:rPr lang="en-US" sz="1100" spc="-5" dirty="0">
                <a:latin typeface="Arial"/>
                <a:cs typeface="Arial"/>
              </a:rPr>
              <a:t>l</a:t>
            </a:r>
            <a:r>
              <a:rPr lang="en-US" sz="1100" dirty="0">
                <a:latin typeface="Arial"/>
                <a:cs typeface="Arial"/>
              </a:rPr>
              <a:t>e Hous</a:t>
            </a:r>
            <a:r>
              <a:rPr lang="en-US" sz="1100" spc="-5" dirty="0">
                <a:latin typeface="Arial"/>
                <a:cs typeface="Arial"/>
              </a:rPr>
              <a:t>i</a:t>
            </a:r>
            <a:r>
              <a:rPr lang="en-US" sz="1100" dirty="0">
                <a:latin typeface="Arial"/>
                <a:cs typeface="Arial"/>
              </a:rPr>
              <a:t>ng</a:t>
            </a:r>
            <a:r>
              <a:rPr lang="en-US" sz="1100" spc="-5" dirty="0">
                <a:latin typeface="Arial"/>
                <a:cs typeface="Arial"/>
              </a:rPr>
              <a:t>, </a:t>
            </a:r>
            <a:r>
              <a:rPr lang="en-US" sz="1100" spc="-10" dirty="0">
                <a:latin typeface="Arial"/>
                <a:cs typeface="Arial"/>
              </a:rPr>
              <a:t>I</a:t>
            </a:r>
            <a:r>
              <a:rPr lang="en-US" sz="1100" dirty="0">
                <a:latin typeface="Arial"/>
                <a:cs typeface="Arial"/>
              </a:rPr>
              <a:t>nc</a:t>
            </a:r>
            <a:r>
              <a:rPr lang="en-US" sz="1100" spc="-5" dirty="0">
                <a:latin typeface="Arial"/>
                <a:cs typeface="Arial"/>
              </a:rPr>
              <a:t>.</a:t>
            </a:r>
            <a:endParaRPr lang="en-US" sz="1100" dirty="0">
              <a:latin typeface="Arial"/>
              <a:cs typeface="Arial"/>
            </a:endParaRPr>
          </a:p>
          <a:p>
            <a:pPr marL="12700">
              <a:lnSpc>
                <a:spcPts val="1175"/>
              </a:lnSpc>
              <a:tabLst>
                <a:tab pos="287020" algn="l"/>
              </a:tabLst>
            </a:pPr>
            <a:r>
              <a:rPr lang="en-US" sz="1100" spc="-10" dirty="0">
                <a:latin typeface="Arial"/>
                <a:cs typeface="Arial"/>
              </a:rPr>
              <a:t>13	Opt</a:t>
            </a:r>
            <a:r>
              <a:rPr lang="en-US" sz="1100" spc="-5" dirty="0">
                <a:latin typeface="Arial"/>
                <a:cs typeface="Arial"/>
              </a:rPr>
              <a:t>i</a:t>
            </a:r>
            <a:r>
              <a:rPr lang="en-US" sz="1100" dirty="0">
                <a:latin typeface="Arial"/>
                <a:cs typeface="Arial"/>
              </a:rPr>
              <a:t>ons </a:t>
            </a:r>
            <a:r>
              <a:rPr lang="en-US" sz="1100" spc="-10" dirty="0">
                <a:latin typeface="Arial"/>
                <a:cs typeface="Arial"/>
              </a:rPr>
              <a:t>f</a:t>
            </a:r>
            <a:r>
              <a:rPr lang="en-US" sz="1100" dirty="0">
                <a:latin typeface="Arial"/>
                <a:cs typeface="Arial"/>
              </a:rPr>
              <a:t>or</a:t>
            </a:r>
            <a:r>
              <a:rPr lang="en-US" sz="1100" spc="-5" dirty="0">
                <a:latin typeface="Arial"/>
                <a:cs typeface="Arial"/>
              </a:rPr>
              <a:t> </a:t>
            </a:r>
            <a:r>
              <a:rPr lang="en-US" sz="1100" spc="-10" dirty="0">
                <a:latin typeface="Arial"/>
                <a:cs typeface="Arial"/>
              </a:rPr>
              <a:t>I</a:t>
            </a:r>
            <a:r>
              <a:rPr lang="en-US" sz="1100" dirty="0">
                <a:latin typeface="Arial"/>
                <a:cs typeface="Arial"/>
              </a:rPr>
              <a:t>ndependen</a:t>
            </a:r>
            <a:r>
              <a:rPr lang="en-US" sz="1100" spc="-5" dirty="0">
                <a:latin typeface="Arial"/>
                <a:cs typeface="Arial"/>
              </a:rPr>
              <a:t>t </a:t>
            </a:r>
            <a:r>
              <a:rPr lang="en-US" sz="1100" dirty="0">
                <a:latin typeface="Arial"/>
                <a:cs typeface="Arial"/>
              </a:rPr>
              <a:t>L</a:t>
            </a:r>
            <a:r>
              <a:rPr lang="en-US" sz="1100" spc="-5" dirty="0">
                <a:latin typeface="Arial"/>
                <a:cs typeface="Arial"/>
              </a:rPr>
              <a:t>i</a:t>
            </a:r>
            <a:r>
              <a:rPr lang="en-US" sz="1100" dirty="0">
                <a:latin typeface="Arial"/>
                <a:cs typeface="Arial"/>
              </a:rPr>
              <a:t>v</a:t>
            </a:r>
            <a:r>
              <a:rPr lang="en-US" sz="1100" spc="-5" dirty="0">
                <a:latin typeface="Arial"/>
                <a:cs typeface="Arial"/>
              </a:rPr>
              <a:t>i</a:t>
            </a:r>
            <a:r>
              <a:rPr lang="en-US" sz="1100" dirty="0">
                <a:latin typeface="Arial"/>
                <a:cs typeface="Arial"/>
              </a:rPr>
              <a:t>ng</a:t>
            </a:r>
          </a:p>
          <a:p>
            <a:pPr marL="12700">
              <a:lnSpc>
                <a:spcPts val="1175"/>
              </a:lnSpc>
              <a:tabLst>
                <a:tab pos="287020" algn="l"/>
              </a:tabLst>
            </a:pPr>
            <a:r>
              <a:rPr lang="en-US" sz="1100" dirty="0">
                <a:latin typeface="Arial"/>
                <a:cs typeface="Arial"/>
              </a:rPr>
              <a:t>14	Partners for Community Development</a:t>
            </a:r>
          </a:p>
          <a:p>
            <a:pPr marL="12700">
              <a:lnSpc>
                <a:spcPts val="1175"/>
              </a:lnSpc>
              <a:tabLst>
                <a:tab pos="287020" algn="l"/>
              </a:tabLst>
            </a:pPr>
            <a:r>
              <a:rPr lang="en-US" sz="1100" dirty="0">
                <a:latin typeface="Arial"/>
                <a:cs typeface="Arial"/>
              </a:rPr>
              <a:t>15	Project Home</a:t>
            </a:r>
          </a:p>
          <a:p>
            <a:pPr marL="12700">
              <a:lnSpc>
                <a:spcPts val="1175"/>
              </a:lnSpc>
              <a:tabLst>
                <a:tab pos="287020" algn="l"/>
              </a:tabLst>
            </a:pPr>
            <a:r>
              <a:rPr lang="en-US" sz="1100" dirty="0">
                <a:latin typeface="Arial"/>
                <a:cs typeface="Arial"/>
              </a:rPr>
              <a:t>16	Renewal Unlimited, Inc.</a:t>
            </a:r>
          </a:p>
          <a:p>
            <a:pPr marL="12700">
              <a:lnSpc>
                <a:spcPts val="1175"/>
              </a:lnSpc>
              <a:tabLst>
                <a:tab pos="287020" algn="l"/>
              </a:tabLst>
            </a:pPr>
            <a:r>
              <a:rPr lang="en-US" sz="1100" dirty="0">
                <a:latin typeface="Arial"/>
                <a:cs typeface="Arial"/>
              </a:rPr>
              <a:t>17	Southwest CAP</a:t>
            </a:r>
          </a:p>
          <a:p>
            <a:pPr marL="12700">
              <a:lnSpc>
                <a:spcPts val="1175"/>
              </a:lnSpc>
              <a:tabLst>
                <a:tab pos="287020" algn="l"/>
              </a:tabLst>
            </a:pPr>
            <a:r>
              <a:rPr lang="en-US" sz="1100" dirty="0">
                <a:latin typeface="Arial"/>
                <a:cs typeface="Arial"/>
              </a:rPr>
              <a:t>18	Taylor County Housing Authority</a:t>
            </a:r>
          </a:p>
          <a:p>
            <a:pPr marL="12700">
              <a:lnSpc>
                <a:spcPts val="1175"/>
              </a:lnSpc>
              <a:tabLst>
                <a:tab pos="287020" algn="l"/>
              </a:tabLst>
            </a:pPr>
            <a:r>
              <a:rPr lang="en-US" sz="1100" dirty="0">
                <a:latin typeface="Arial"/>
                <a:cs typeface="Arial"/>
              </a:rPr>
              <a:t>19	West CAP, Inc.</a:t>
            </a:r>
          </a:p>
          <a:p>
            <a:pPr marL="12700">
              <a:lnSpc>
                <a:spcPts val="1175"/>
              </a:lnSpc>
              <a:tabLst>
                <a:tab pos="287020" algn="l"/>
              </a:tabLst>
            </a:pPr>
            <a:r>
              <a:rPr lang="en-US" sz="1100" dirty="0">
                <a:latin typeface="Arial"/>
                <a:cs typeface="Arial"/>
              </a:rPr>
              <a:t>20	Western Dairyland</a:t>
            </a:r>
          </a:p>
          <a:p>
            <a:pPr marL="12700">
              <a:lnSpc>
                <a:spcPts val="1175"/>
              </a:lnSpc>
              <a:tabLst>
                <a:tab pos="287020" algn="l"/>
              </a:tabLst>
            </a:pPr>
            <a:r>
              <a:rPr lang="en-US" sz="1100" dirty="0">
                <a:latin typeface="Arial"/>
                <a:cs typeface="Arial"/>
              </a:rPr>
              <a:t>21	Winnebago County Housing Authority</a:t>
            </a:r>
          </a:p>
          <a:p>
            <a:pPr marL="241300" indent="-228600">
              <a:lnSpc>
                <a:spcPts val="1175"/>
              </a:lnSpc>
              <a:buAutoNum type="arabicPlain" startAt="21"/>
              <a:tabLst>
                <a:tab pos="241300" algn="l"/>
              </a:tabLst>
            </a:pPr>
            <a:endParaRPr lang="en-US" sz="1200" dirty="0">
              <a:latin typeface="Arial"/>
              <a:cs typeface="Arial"/>
            </a:endParaRPr>
          </a:p>
          <a:p>
            <a:pPr marL="241300" indent="-228600">
              <a:lnSpc>
                <a:spcPts val="1175"/>
              </a:lnSpc>
              <a:buAutoNum type="arabicPlain" startAt="21"/>
              <a:tabLst>
                <a:tab pos="241300" algn="l"/>
              </a:tabLst>
            </a:pPr>
            <a:endParaRPr lang="en-US" sz="1200" dirty="0">
              <a:latin typeface="Arial"/>
              <a:cs typeface="Arial"/>
            </a:endParaRPr>
          </a:p>
          <a:p>
            <a:pPr marL="241300" indent="-228600">
              <a:lnSpc>
                <a:spcPts val="1175"/>
              </a:lnSpc>
              <a:buAutoNum type="arabicPlain" startAt="21"/>
              <a:tabLst>
                <a:tab pos="241300" algn="l"/>
              </a:tabLst>
            </a:pPr>
            <a:endParaRPr lang="en-US" sz="1200" dirty="0">
              <a:latin typeface="Arial"/>
              <a:cs typeface="Arial"/>
            </a:endParaRPr>
          </a:p>
          <a:p>
            <a:pPr marL="241300" indent="-228600">
              <a:lnSpc>
                <a:spcPts val="1175"/>
              </a:lnSpc>
              <a:buAutoNum type="arabicPlain" startAt="21"/>
              <a:tabLst>
                <a:tab pos="241300" algn="l"/>
              </a:tabLst>
            </a:pPr>
            <a:endParaRPr lang="en-US" sz="1200" dirty="0">
              <a:latin typeface="Arial"/>
              <a:cs typeface="Arial"/>
            </a:endParaRPr>
          </a:p>
          <a:p>
            <a:pPr marL="241300" indent="-228600">
              <a:lnSpc>
                <a:spcPts val="1175"/>
              </a:lnSpc>
              <a:buAutoNum type="arabicPlain" startAt="21"/>
              <a:tabLst>
                <a:tab pos="241300" algn="l"/>
              </a:tabLst>
            </a:pPr>
            <a:endParaRPr lang="en-US" sz="1200" dirty="0">
              <a:latin typeface="Arial"/>
              <a:cs typeface="Arial"/>
            </a:endParaRPr>
          </a:p>
          <a:p>
            <a:pPr marL="241300" indent="-228600">
              <a:lnSpc>
                <a:spcPts val="1175"/>
              </a:lnSpc>
              <a:buAutoNum type="arabicPlain" startAt="21"/>
              <a:tabLst>
                <a:tab pos="241300" algn="l"/>
              </a:tabLst>
            </a:pPr>
            <a:endParaRPr lang="en-US" sz="1200" dirty="0">
              <a:latin typeface="Arial"/>
              <a:cs typeface="Arial"/>
            </a:endParaRPr>
          </a:p>
          <a:p>
            <a:pPr marL="241300" indent="-228600">
              <a:lnSpc>
                <a:spcPts val="1175"/>
              </a:lnSpc>
              <a:buAutoNum type="arabicPlain" startAt="21"/>
              <a:tabLst>
                <a:tab pos="241300" algn="l"/>
              </a:tabLst>
            </a:pPr>
            <a:endParaRPr lang="en-US" sz="1200" dirty="0">
              <a:latin typeface="Arial"/>
              <a:cs typeface="Arial"/>
            </a:endParaRPr>
          </a:p>
          <a:p>
            <a:pPr marL="241300" indent="-228600">
              <a:lnSpc>
                <a:spcPts val="1175"/>
              </a:lnSpc>
              <a:buAutoNum type="arabicPlain" startAt="21"/>
              <a:tabLst>
                <a:tab pos="241300" algn="l"/>
              </a:tabLst>
            </a:pPr>
            <a:endParaRPr lang="en-US" sz="1200" dirty="0">
              <a:latin typeface="Arial"/>
              <a:cs typeface="Arial"/>
            </a:endParaRPr>
          </a:p>
        </p:txBody>
      </p:sp>
    </p:spTree>
    <p:extLst>
      <p:ext uri="{BB962C8B-B14F-4D97-AF65-F5344CB8AC3E}">
        <p14:creationId xmlns:p14="http://schemas.microsoft.com/office/powerpoint/2010/main" val="20789462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Annual Income Requirements</a:t>
            </a:r>
          </a:p>
        </p:txBody>
      </p:sp>
      <p:sp>
        <p:nvSpPr>
          <p:cNvPr id="3" name="Content Placeholder 2"/>
          <p:cNvSpPr>
            <a:spLocks noGrp="1"/>
          </p:cNvSpPr>
          <p:nvPr>
            <p:ph idx="1"/>
          </p:nvPr>
        </p:nvSpPr>
        <p:spPr/>
        <p:txBody>
          <a:bodyPr>
            <a:normAutofit/>
          </a:bodyPr>
          <a:lstStyle/>
          <a:p>
            <a:pPr marL="114300" indent="0">
              <a:buNone/>
            </a:pPr>
            <a:r>
              <a:rPr lang="en-US" sz="2400" b="1" dirty="0">
                <a:latin typeface="+mj-lt"/>
              </a:rPr>
              <a:t>General Requirements</a:t>
            </a:r>
          </a:p>
          <a:p>
            <a:pPr marL="114300" indent="0">
              <a:buNone/>
            </a:pPr>
            <a:endParaRPr lang="en-US" sz="2400" dirty="0">
              <a:latin typeface="+mj-lt"/>
            </a:endParaRPr>
          </a:p>
          <a:p>
            <a:r>
              <a:rPr lang="en-US" sz="2400" dirty="0">
                <a:latin typeface="+mj-lt"/>
              </a:rPr>
              <a:t>HOME Program uses “PART 5 Annual Income Definition”</a:t>
            </a:r>
          </a:p>
          <a:p>
            <a:pPr marL="114300" indent="0">
              <a:buNone/>
            </a:pPr>
            <a:endParaRPr lang="en-US" sz="2400" dirty="0">
              <a:latin typeface="+mj-lt"/>
            </a:endParaRPr>
          </a:p>
          <a:p>
            <a:r>
              <a:rPr lang="en-US" sz="2400" dirty="0">
                <a:latin typeface="+mj-lt"/>
              </a:rPr>
              <a:t>Households must be at or below 80% of the area median income</a:t>
            </a:r>
          </a:p>
          <a:p>
            <a:pPr marL="114300" indent="0">
              <a:buNone/>
            </a:pPr>
            <a:endParaRPr lang="en-US" sz="2400" dirty="0">
              <a:latin typeface="+mj-lt"/>
            </a:endParaRPr>
          </a:p>
          <a:p>
            <a:r>
              <a:rPr lang="en-US" sz="2400" dirty="0">
                <a:latin typeface="+mj-lt"/>
              </a:rPr>
              <a:t>Annual Household Income Limits established by HUD</a:t>
            </a:r>
          </a:p>
          <a:p>
            <a:endParaRPr lang="en-US" dirty="0"/>
          </a:p>
        </p:txBody>
      </p:sp>
    </p:spTree>
    <p:extLst>
      <p:ext uri="{BB962C8B-B14F-4D97-AF65-F5344CB8AC3E}">
        <p14:creationId xmlns:p14="http://schemas.microsoft.com/office/powerpoint/2010/main" val="5774008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br>
              <a:rPr lang="en-US" sz="4400" dirty="0"/>
            </a:br>
            <a:r>
              <a:rPr lang="en-US" dirty="0"/>
              <a:t>Annual Income Requirements</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114300" indent="0">
              <a:buNone/>
            </a:pPr>
            <a:r>
              <a:rPr lang="en-US" sz="2600" b="1" dirty="0">
                <a:latin typeface="+mj-lt"/>
              </a:rPr>
              <a:t>General Requirements (Cont.)</a:t>
            </a:r>
          </a:p>
          <a:p>
            <a:pPr marL="114300" indent="0">
              <a:buNone/>
            </a:pPr>
            <a:endParaRPr lang="en-US" sz="2400" dirty="0">
              <a:latin typeface="+mj-lt"/>
            </a:endParaRPr>
          </a:p>
          <a:p>
            <a:r>
              <a:rPr lang="en-US" sz="2400" dirty="0">
                <a:latin typeface="+mj-lt"/>
              </a:rPr>
              <a:t>Household Income to Count</a:t>
            </a:r>
          </a:p>
          <a:p>
            <a:endParaRPr lang="en-US" sz="2400" dirty="0">
              <a:latin typeface="+mj-lt"/>
            </a:endParaRPr>
          </a:p>
          <a:p>
            <a:r>
              <a:rPr lang="en-US" sz="2400" dirty="0">
                <a:latin typeface="+mj-lt"/>
              </a:rPr>
              <a:t>All Household members must be included in the determination of Income. Special Consideration-</a:t>
            </a:r>
          </a:p>
          <a:p>
            <a:endParaRPr lang="en-US" sz="2400" dirty="0">
              <a:latin typeface="+mj-lt"/>
            </a:endParaRPr>
          </a:p>
          <a:p>
            <a:pPr lvl="1"/>
            <a:r>
              <a:rPr lang="en-US" sz="2400" dirty="0">
                <a:latin typeface="+mj-lt"/>
              </a:rPr>
              <a:t>Minors </a:t>
            </a:r>
          </a:p>
          <a:p>
            <a:pPr lvl="2"/>
            <a:r>
              <a:rPr lang="en-US" sz="2400" dirty="0">
                <a:latin typeface="+mj-lt"/>
              </a:rPr>
              <a:t>Exclude Earned income for children under 18</a:t>
            </a:r>
          </a:p>
          <a:p>
            <a:pPr lvl="2"/>
            <a:r>
              <a:rPr lang="en-US" sz="2400" dirty="0">
                <a:latin typeface="+mj-lt"/>
              </a:rPr>
              <a:t>Unearned Income is included – Child Support</a:t>
            </a:r>
          </a:p>
          <a:p>
            <a:pPr marL="777240" lvl="2" indent="0">
              <a:buNone/>
            </a:pPr>
            <a:endParaRPr lang="en-US" sz="2400" dirty="0">
              <a:latin typeface="+mj-lt"/>
            </a:endParaRPr>
          </a:p>
          <a:p>
            <a:pPr lvl="1"/>
            <a:r>
              <a:rPr lang="en-US" sz="2400" dirty="0">
                <a:latin typeface="+mj-lt"/>
              </a:rPr>
              <a:t>Live-In Aides</a:t>
            </a:r>
          </a:p>
          <a:p>
            <a:pPr lvl="2"/>
            <a:r>
              <a:rPr lang="en-US" sz="2400" dirty="0">
                <a:latin typeface="+mj-lt"/>
              </a:rPr>
              <a:t>Exclude Live-in Aides</a:t>
            </a:r>
          </a:p>
          <a:p>
            <a:pPr lvl="2"/>
            <a:r>
              <a:rPr lang="en-US" sz="2400" dirty="0">
                <a:latin typeface="+mj-lt"/>
              </a:rPr>
              <a:t>Related Persons do not qualify as Live-in Aides</a:t>
            </a:r>
          </a:p>
          <a:p>
            <a:pPr marL="777240" lvl="2" indent="0">
              <a:buNone/>
            </a:pPr>
            <a:endParaRPr lang="en-US" dirty="0"/>
          </a:p>
          <a:p>
            <a:pPr lvl="1"/>
            <a:endParaRPr lang="en-US" dirty="0"/>
          </a:p>
          <a:p>
            <a:pPr marL="411480"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196240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020762"/>
          </a:xfrm>
        </p:spPr>
        <p:txBody>
          <a:bodyPr/>
          <a:lstStyle/>
          <a:p>
            <a:pPr algn="ctr"/>
            <a:r>
              <a:rPr lang="en-US" dirty="0"/>
              <a:t>Annual Income Requirements</a:t>
            </a:r>
          </a:p>
        </p:txBody>
      </p:sp>
      <p:sp>
        <p:nvSpPr>
          <p:cNvPr id="3" name="Content Placeholder 2"/>
          <p:cNvSpPr>
            <a:spLocks noGrp="1"/>
          </p:cNvSpPr>
          <p:nvPr>
            <p:ph idx="1"/>
          </p:nvPr>
        </p:nvSpPr>
        <p:spPr>
          <a:xfrm>
            <a:off x="304800" y="1219200"/>
            <a:ext cx="7620000" cy="5410200"/>
          </a:xfrm>
        </p:spPr>
        <p:txBody>
          <a:bodyPr>
            <a:noAutofit/>
          </a:bodyPr>
          <a:lstStyle/>
          <a:p>
            <a:pPr lvl="1"/>
            <a:r>
              <a:rPr lang="en-US" sz="2400" dirty="0">
                <a:latin typeface="+mj-lt"/>
              </a:rPr>
              <a:t>Temporarily absent Family members</a:t>
            </a:r>
          </a:p>
          <a:p>
            <a:pPr lvl="2"/>
            <a:r>
              <a:rPr lang="en-US" sz="2400" dirty="0">
                <a:latin typeface="+mj-lt"/>
              </a:rPr>
              <a:t>Include entire amount earned regardless of amount contributed to household</a:t>
            </a:r>
          </a:p>
          <a:p>
            <a:pPr marL="777240" lvl="2" indent="0">
              <a:buNone/>
            </a:pPr>
            <a:endParaRPr lang="en-US" sz="2400" dirty="0">
              <a:latin typeface="+mj-lt"/>
            </a:endParaRPr>
          </a:p>
          <a:p>
            <a:pPr lvl="1"/>
            <a:r>
              <a:rPr lang="en-US" sz="2400" dirty="0">
                <a:latin typeface="+mj-lt"/>
              </a:rPr>
              <a:t>Adult Students Away from Home</a:t>
            </a:r>
          </a:p>
          <a:p>
            <a:pPr lvl="2"/>
            <a:r>
              <a:rPr lang="en-US" sz="2400" dirty="0">
                <a:latin typeface="+mj-lt"/>
              </a:rPr>
              <a:t>If working student is counted in household size, first $480 is counted</a:t>
            </a:r>
          </a:p>
          <a:p>
            <a:pPr lvl="2"/>
            <a:r>
              <a:rPr lang="en-US" sz="2400" dirty="0">
                <a:latin typeface="+mj-lt"/>
              </a:rPr>
              <a:t>Students (Head of House or spouse) entire income is counted</a:t>
            </a:r>
          </a:p>
          <a:p>
            <a:pPr marL="777240" lvl="2" indent="0">
              <a:buNone/>
            </a:pPr>
            <a:endParaRPr lang="en-US" sz="2400" dirty="0">
              <a:latin typeface="+mj-lt"/>
            </a:endParaRPr>
          </a:p>
          <a:p>
            <a:pPr lvl="1"/>
            <a:r>
              <a:rPr lang="en-US" sz="2400" dirty="0">
                <a:latin typeface="+mj-lt"/>
              </a:rPr>
              <a:t>Permanently Absent family members</a:t>
            </a:r>
          </a:p>
          <a:p>
            <a:pPr lvl="2"/>
            <a:r>
              <a:rPr lang="en-US" sz="2400" dirty="0">
                <a:latin typeface="+mj-lt"/>
              </a:rPr>
              <a:t>Income is counted if considered in household size</a:t>
            </a:r>
          </a:p>
        </p:txBody>
      </p:sp>
    </p:spTree>
    <p:extLst>
      <p:ext uri="{BB962C8B-B14F-4D97-AF65-F5344CB8AC3E}">
        <p14:creationId xmlns:p14="http://schemas.microsoft.com/office/powerpoint/2010/main" val="16667646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Annual Income Requirements</a:t>
            </a:r>
          </a:p>
        </p:txBody>
      </p:sp>
      <p:sp>
        <p:nvSpPr>
          <p:cNvPr id="3" name="Content Placeholder 2"/>
          <p:cNvSpPr>
            <a:spLocks noGrp="1"/>
          </p:cNvSpPr>
          <p:nvPr>
            <p:ph idx="1"/>
          </p:nvPr>
        </p:nvSpPr>
        <p:spPr/>
        <p:txBody>
          <a:bodyPr>
            <a:normAutofit lnSpcReduction="10000"/>
          </a:bodyPr>
          <a:lstStyle/>
          <a:p>
            <a:pPr marL="114300" indent="0">
              <a:buNone/>
            </a:pPr>
            <a:r>
              <a:rPr lang="en-US" sz="2400" b="1" dirty="0">
                <a:latin typeface="+mj-lt"/>
              </a:rPr>
              <a:t>Calculating/Verifying Income</a:t>
            </a:r>
          </a:p>
          <a:p>
            <a:endParaRPr lang="en-US" sz="2400" dirty="0">
              <a:latin typeface="+mj-lt"/>
            </a:endParaRPr>
          </a:p>
          <a:p>
            <a:r>
              <a:rPr lang="en-US" sz="2400" dirty="0">
                <a:latin typeface="+mj-lt"/>
              </a:rPr>
              <a:t>Household Income must be projected forward 12 months (24 CFR 92.203(d)(1)</a:t>
            </a:r>
          </a:p>
          <a:p>
            <a:pPr marL="114300" indent="0">
              <a:buNone/>
            </a:pPr>
            <a:endParaRPr lang="en-US" sz="2400" dirty="0">
              <a:latin typeface="+mj-lt"/>
            </a:endParaRPr>
          </a:p>
          <a:p>
            <a:r>
              <a:rPr lang="en-US" sz="2400" dirty="0">
                <a:latin typeface="+mj-lt"/>
              </a:rPr>
              <a:t>Determining Income Eligibility</a:t>
            </a:r>
          </a:p>
          <a:p>
            <a:pPr lvl="1"/>
            <a:r>
              <a:rPr lang="en-US" sz="2400" dirty="0">
                <a:latin typeface="+mj-lt"/>
              </a:rPr>
              <a:t>Source Documentation - Wage Statements; Interest Statements, etc.</a:t>
            </a:r>
          </a:p>
          <a:p>
            <a:pPr lvl="1"/>
            <a:r>
              <a:rPr lang="en-US" sz="2400" dirty="0">
                <a:latin typeface="+mj-lt"/>
              </a:rPr>
              <a:t>Third-party Verification – Employer; Social Security Administration, etc.</a:t>
            </a:r>
          </a:p>
          <a:p>
            <a:pPr lvl="1"/>
            <a:r>
              <a:rPr lang="en-US" sz="2400" dirty="0">
                <a:latin typeface="+mj-lt"/>
              </a:rPr>
              <a:t>Federal Income Tax Forms are NOT adequate source documentation</a:t>
            </a:r>
          </a:p>
          <a:p>
            <a:endParaRPr lang="en-US" dirty="0"/>
          </a:p>
          <a:p>
            <a:endParaRPr lang="en-US" dirty="0"/>
          </a:p>
          <a:p>
            <a:endParaRPr lang="en-US" dirty="0"/>
          </a:p>
        </p:txBody>
      </p:sp>
    </p:spTree>
    <p:extLst>
      <p:ext uri="{BB962C8B-B14F-4D97-AF65-F5344CB8AC3E}">
        <p14:creationId xmlns:p14="http://schemas.microsoft.com/office/powerpoint/2010/main" val="8236645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Annual Income Requirements</a:t>
            </a:r>
          </a:p>
        </p:txBody>
      </p:sp>
      <p:sp>
        <p:nvSpPr>
          <p:cNvPr id="3" name="Content Placeholder 2"/>
          <p:cNvSpPr>
            <a:spLocks noGrp="1"/>
          </p:cNvSpPr>
          <p:nvPr>
            <p:ph idx="1"/>
          </p:nvPr>
        </p:nvSpPr>
        <p:spPr>
          <a:xfrm>
            <a:off x="457200" y="1447800"/>
            <a:ext cx="7620000" cy="5181600"/>
          </a:xfrm>
        </p:spPr>
        <p:txBody>
          <a:bodyPr>
            <a:noAutofit/>
          </a:bodyPr>
          <a:lstStyle/>
          <a:p>
            <a:r>
              <a:rPr lang="en-US" sz="2000" dirty="0">
                <a:latin typeface="+mj-lt"/>
              </a:rPr>
              <a:t>Timing Income Certification</a:t>
            </a:r>
          </a:p>
          <a:p>
            <a:pPr lvl="1"/>
            <a:r>
              <a:rPr lang="en-US" dirty="0">
                <a:latin typeface="+mj-lt"/>
              </a:rPr>
              <a:t>Households must qualify at the time of occupancy or at the time HOME funds are invested</a:t>
            </a:r>
          </a:p>
          <a:p>
            <a:pPr lvl="1"/>
            <a:r>
              <a:rPr lang="en-US" dirty="0">
                <a:latin typeface="+mj-lt"/>
              </a:rPr>
              <a:t>Household income must be re-examined if six months has lapsed between verification and investment of HOME funds</a:t>
            </a:r>
          </a:p>
          <a:p>
            <a:pPr marL="411480" lvl="1" indent="0">
              <a:buNone/>
            </a:pPr>
            <a:endParaRPr lang="en-US" dirty="0">
              <a:latin typeface="+mj-lt"/>
            </a:endParaRPr>
          </a:p>
          <a:p>
            <a:r>
              <a:rPr lang="en-US" sz="2000" dirty="0">
                <a:latin typeface="+mj-lt"/>
              </a:rPr>
              <a:t>Treatment of Assets</a:t>
            </a:r>
          </a:p>
          <a:p>
            <a:pPr lvl="1"/>
            <a:r>
              <a:rPr lang="en-US" dirty="0">
                <a:latin typeface="+mj-lt"/>
              </a:rPr>
              <a:t>No Asset Limitation</a:t>
            </a:r>
          </a:p>
          <a:p>
            <a:pPr lvl="1"/>
            <a:r>
              <a:rPr lang="en-US" dirty="0">
                <a:latin typeface="+mj-lt"/>
              </a:rPr>
              <a:t>Only Cash Value of Assets is included in determining annual income. If the Cash Value of assets exceeds $5000 multiply by current Passbook Rate. Include in annual income</a:t>
            </a:r>
          </a:p>
          <a:p>
            <a:pPr lvl="1"/>
            <a:r>
              <a:rPr lang="en-US" dirty="0">
                <a:latin typeface="+mj-lt"/>
              </a:rPr>
              <a:t>Anticipated Actual Income from assets during the coming 12 months should be counted even if household elects not to receive it </a:t>
            </a:r>
          </a:p>
          <a:p>
            <a:pPr lvl="1"/>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33492989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Income Calculation Q &amp; A</a:t>
            </a:r>
          </a:p>
        </p:txBody>
      </p:sp>
      <p:sp>
        <p:nvSpPr>
          <p:cNvPr id="3" name="Content Placeholder 2"/>
          <p:cNvSpPr>
            <a:spLocks noGrp="1"/>
          </p:cNvSpPr>
          <p:nvPr>
            <p:ph idx="1"/>
          </p:nvPr>
        </p:nvSpPr>
        <p:spPr/>
        <p:txBody>
          <a:bodyPr/>
          <a:lstStyle/>
          <a:p>
            <a:pPr marL="114300" indent="0">
              <a:buNone/>
            </a:pPr>
            <a:r>
              <a:rPr lang="en-US" b="1" u="sng" dirty="0"/>
              <a:t>Question # 1</a:t>
            </a:r>
            <a:r>
              <a:rPr lang="en-US" dirty="0"/>
              <a:t> – Mary Smith works for a temp agency in Medford. Her hourly wages and number of hours per week varies. Mary received an inheritance from her grandmother’s estate three months ago. Mary received her grandmother’s house which is now her primary residence valued at $75,000; a family heirloom (jewelry) worth $3,000 and $5,000 in cash. Mary also has a 19-year-old daughter in college who works part time.</a:t>
            </a:r>
          </a:p>
          <a:p>
            <a:pPr marL="114300" indent="0">
              <a:buNone/>
            </a:pPr>
            <a:endParaRPr lang="en-US" i="1" dirty="0"/>
          </a:p>
          <a:p>
            <a:pPr marL="114300" indent="0">
              <a:buNone/>
            </a:pPr>
            <a:r>
              <a:rPr lang="en-US" i="1" dirty="0"/>
              <a:t>What income and assets should be included in Mary’s household annual income?</a:t>
            </a:r>
          </a:p>
          <a:p>
            <a:pPr marL="114300" indent="0">
              <a:buNone/>
            </a:pPr>
            <a:endParaRPr lang="en-US" i="1" dirty="0"/>
          </a:p>
          <a:p>
            <a:pPr marL="114300" indent="0">
              <a:buNone/>
            </a:pPr>
            <a:r>
              <a:rPr lang="en-US" i="1" dirty="0"/>
              <a:t>Answer: Income - Wages for Mary and her daughter</a:t>
            </a:r>
          </a:p>
          <a:p>
            <a:pPr marL="114300" indent="0">
              <a:buNone/>
            </a:pPr>
            <a:r>
              <a:rPr lang="en-US" i="1" dirty="0"/>
              <a:t>	Assets - Jewelry and Cash</a:t>
            </a:r>
            <a:endParaRPr lang="en-US" dirty="0"/>
          </a:p>
          <a:p>
            <a:endParaRPr lang="en-US" dirty="0"/>
          </a:p>
        </p:txBody>
      </p:sp>
    </p:spTree>
    <p:extLst>
      <p:ext uri="{BB962C8B-B14F-4D97-AF65-F5344CB8AC3E}">
        <p14:creationId xmlns:p14="http://schemas.microsoft.com/office/powerpoint/2010/main" val="109729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Income Calculation Q &amp; A</a:t>
            </a:r>
          </a:p>
        </p:txBody>
      </p:sp>
      <p:sp>
        <p:nvSpPr>
          <p:cNvPr id="3" name="Content Placeholder 2"/>
          <p:cNvSpPr>
            <a:spLocks noGrp="1"/>
          </p:cNvSpPr>
          <p:nvPr>
            <p:ph idx="1"/>
          </p:nvPr>
        </p:nvSpPr>
        <p:spPr/>
        <p:txBody>
          <a:bodyPr/>
          <a:lstStyle/>
          <a:p>
            <a:pPr marL="114300" indent="0">
              <a:buNone/>
            </a:pPr>
            <a:endParaRPr lang="en-US" b="1" u="sng" dirty="0"/>
          </a:p>
          <a:p>
            <a:pPr marL="114300" indent="0">
              <a:buNone/>
            </a:pPr>
            <a:r>
              <a:rPr lang="en-US" b="1" u="sng" dirty="0"/>
              <a:t>Question # 2</a:t>
            </a:r>
            <a:r>
              <a:rPr lang="en-US" dirty="0"/>
              <a:t> – Fred has a retirement account with a core value of $55,000 and a death benefit of $110,000. He has a checking account six-month average of $2,500 and a savings account value of $5,500</a:t>
            </a:r>
          </a:p>
          <a:p>
            <a:pPr marL="114300" indent="0">
              <a:buNone/>
            </a:pPr>
            <a:endParaRPr lang="en-US" i="1" dirty="0"/>
          </a:p>
          <a:p>
            <a:pPr marL="114300" indent="0">
              <a:buNone/>
            </a:pPr>
            <a:r>
              <a:rPr lang="en-US" i="1" dirty="0"/>
              <a:t>What is the Net Cash Value of his Assets?</a:t>
            </a:r>
          </a:p>
          <a:p>
            <a:pPr marL="114300" indent="0">
              <a:buNone/>
            </a:pPr>
            <a:endParaRPr lang="en-US" i="1" dirty="0"/>
          </a:p>
          <a:p>
            <a:pPr marL="114300" indent="0">
              <a:buNone/>
            </a:pPr>
            <a:r>
              <a:rPr lang="en-US" i="1" dirty="0"/>
              <a:t>Answer: Net Cash Value - $55,000 + $2,500 + $5,500 = $63,000 </a:t>
            </a:r>
          </a:p>
          <a:p>
            <a:pPr marL="114300" indent="0">
              <a:buNone/>
            </a:pPr>
            <a:r>
              <a:rPr lang="en-US" i="1" dirty="0"/>
              <a:t>	Net Cash Value x Passbook Rate =</a:t>
            </a:r>
            <a:endParaRPr lang="en-US" dirty="0"/>
          </a:p>
          <a:p>
            <a:endParaRPr lang="en-US" dirty="0"/>
          </a:p>
        </p:txBody>
      </p:sp>
    </p:spTree>
    <p:extLst>
      <p:ext uri="{BB962C8B-B14F-4D97-AF65-F5344CB8AC3E}">
        <p14:creationId xmlns:p14="http://schemas.microsoft.com/office/powerpoint/2010/main" val="33694073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620000" cy="1143000"/>
          </a:xfrm>
        </p:spPr>
        <p:txBody>
          <a:bodyPr/>
          <a:lstStyle/>
          <a:p>
            <a:pPr algn="ctr"/>
            <a:r>
              <a:rPr lang="en-US" dirty="0"/>
              <a:t>Income Calculation</a:t>
            </a:r>
          </a:p>
        </p:txBody>
      </p:sp>
      <p:sp>
        <p:nvSpPr>
          <p:cNvPr id="3" name="Content Placeholder 2"/>
          <p:cNvSpPr>
            <a:spLocks noGrp="1"/>
          </p:cNvSpPr>
          <p:nvPr>
            <p:ph idx="1"/>
          </p:nvPr>
        </p:nvSpPr>
        <p:spPr/>
        <p:txBody>
          <a:bodyPr>
            <a:normAutofit/>
          </a:bodyPr>
          <a:lstStyle/>
          <a:p>
            <a:endParaRPr lang="en-US" sz="4000" dirty="0"/>
          </a:p>
          <a:p>
            <a:endParaRPr lang="en-US" sz="4000" dirty="0"/>
          </a:p>
          <a:p>
            <a:r>
              <a:rPr lang="en-US" sz="4000" dirty="0"/>
              <a:t>EXERCISES – Income Calculation</a:t>
            </a:r>
          </a:p>
        </p:txBody>
      </p:sp>
    </p:spTree>
    <p:extLst>
      <p:ext uri="{BB962C8B-B14F-4D97-AF65-F5344CB8AC3E}">
        <p14:creationId xmlns:p14="http://schemas.microsoft.com/office/powerpoint/2010/main" val="26277946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BREAK</a:t>
            </a:r>
          </a:p>
        </p:txBody>
      </p:sp>
      <p:sp>
        <p:nvSpPr>
          <p:cNvPr id="3" name="Content Placeholder 2"/>
          <p:cNvSpPr>
            <a:spLocks noGrp="1"/>
          </p:cNvSpPr>
          <p:nvPr>
            <p:ph idx="1"/>
          </p:nvPr>
        </p:nvSpPr>
        <p:spPr/>
        <p:txBody>
          <a:bodyPr>
            <a:normAutofit/>
          </a:bodyPr>
          <a:lstStyle/>
          <a:p>
            <a:pPr marL="114300" indent="0">
              <a:buNone/>
            </a:pPr>
            <a:endParaRPr lang="en-US" sz="4000" dirty="0"/>
          </a:p>
          <a:p>
            <a:pPr marL="114300" indent="0">
              <a:buNone/>
            </a:pPr>
            <a:endParaRPr lang="en-US" sz="4000" dirty="0"/>
          </a:p>
          <a:p>
            <a:pPr marL="114300" indent="0" algn="ctr">
              <a:buNone/>
            </a:pPr>
            <a:r>
              <a:rPr lang="en-US" sz="4000" dirty="0">
                <a:latin typeface="+mj-lt"/>
              </a:rPr>
              <a:t>Let‘s break for 15 minutes!</a:t>
            </a:r>
          </a:p>
        </p:txBody>
      </p:sp>
    </p:spTree>
    <p:extLst>
      <p:ext uri="{BB962C8B-B14F-4D97-AF65-F5344CB8AC3E}">
        <p14:creationId xmlns:p14="http://schemas.microsoft.com/office/powerpoint/2010/main" val="12375885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Financial Reports</a:t>
            </a:r>
          </a:p>
        </p:txBody>
      </p:sp>
      <p:sp>
        <p:nvSpPr>
          <p:cNvPr id="3" name="Content Placeholder 2"/>
          <p:cNvSpPr>
            <a:spLocks noGrp="1"/>
          </p:cNvSpPr>
          <p:nvPr>
            <p:ph idx="1"/>
          </p:nvPr>
        </p:nvSpPr>
        <p:spPr/>
        <p:txBody>
          <a:bodyPr/>
          <a:lstStyle/>
          <a:p>
            <a:r>
              <a:rPr lang="en-US" sz="3200" dirty="0">
                <a:latin typeface="+mj-lt"/>
              </a:rPr>
              <a:t>Activity Setups</a:t>
            </a:r>
          </a:p>
          <a:p>
            <a:endParaRPr lang="en-US" sz="3200" dirty="0">
              <a:latin typeface="+mj-lt"/>
            </a:endParaRPr>
          </a:p>
          <a:p>
            <a:r>
              <a:rPr lang="en-US" sz="3200" dirty="0">
                <a:latin typeface="+mj-lt"/>
              </a:rPr>
              <a:t>Payment Request</a:t>
            </a:r>
          </a:p>
          <a:p>
            <a:pPr marL="114300" indent="0">
              <a:buNone/>
            </a:pPr>
            <a:endParaRPr lang="en-US" sz="3200" dirty="0">
              <a:latin typeface="+mj-lt"/>
            </a:endParaRPr>
          </a:p>
          <a:p>
            <a:r>
              <a:rPr lang="en-US" sz="3200" dirty="0">
                <a:latin typeface="+mj-lt"/>
              </a:rPr>
              <a:t>Completion Reports</a:t>
            </a:r>
          </a:p>
          <a:p>
            <a:endParaRPr lang="en-US" sz="3200" dirty="0">
              <a:latin typeface="+mj-lt"/>
            </a:endParaRPr>
          </a:p>
          <a:p>
            <a:r>
              <a:rPr lang="en-US" sz="3200" dirty="0">
                <a:latin typeface="+mj-lt"/>
              </a:rPr>
              <a:t>Contract Completion Report</a:t>
            </a:r>
          </a:p>
          <a:p>
            <a:endParaRPr lang="en-US" dirty="0"/>
          </a:p>
        </p:txBody>
      </p:sp>
    </p:spTree>
    <p:extLst>
      <p:ext uri="{BB962C8B-B14F-4D97-AF65-F5344CB8AC3E}">
        <p14:creationId xmlns:p14="http://schemas.microsoft.com/office/powerpoint/2010/main" val="2599625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Program Overview</a:t>
            </a:r>
          </a:p>
        </p:txBody>
      </p:sp>
      <p:sp>
        <p:nvSpPr>
          <p:cNvPr id="3" name="Content Placeholder 2"/>
          <p:cNvSpPr>
            <a:spLocks noGrp="1"/>
          </p:cNvSpPr>
          <p:nvPr>
            <p:ph idx="1"/>
          </p:nvPr>
        </p:nvSpPr>
        <p:spPr/>
        <p:txBody>
          <a:bodyPr>
            <a:normAutofit/>
          </a:bodyPr>
          <a:lstStyle/>
          <a:p>
            <a:pPr marL="114300" indent="0">
              <a:buNone/>
            </a:pPr>
            <a:r>
              <a:rPr lang="en-US" sz="2400" b="1" dirty="0">
                <a:latin typeface="+mj-lt"/>
              </a:rPr>
              <a:t>Annual Contracts</a:t>
            </a:r>
          </a:p>
          <a:p>
            <a:r>
              <a:rPr lang="en-US" sz="2400" dirty="0">
                <a:latin typeface="+mj-lt"/>
              </a:rPr>
              <a:t>DEHCR is moving to annual HHR contracts to better meet program performance and funding needs</a:t>
            </a:r>
          </a:p>
          <a:p>
            <a:r>
              <a:rPr lang="en-US" sz="2400" dirty="0">
                <a:latin typeface="+mj-lt"/>
              </a:rPr>
              <a:t>New HUD grant based accounting</a:t>
            </a:r>
          </a:p>
          <a:p>
            <a:r>
              <a:rPr lang="en-US" sz="2400" dirty="0">
                <a:latin typeface="+mj-lt"/>
              </a:rPr>
              <a:t>Applications will still cover two years</a:t>
            </a:r>
          </a:p>
          <a:p>
            <a:r>
              <a:rPr lang="en-US" sz="2400" dirty="0">
                <a:latin typeface="+mj-lt"/>
              </a:rPr>
              <a:t>Contracts will go from April 1 to December 31 of the following year (21 months)</a:t>
            </a:r>
          </a:p>
          <a:p>
            <a:r>
              <a:rPr lang="en-US" sz="2400" dirty="0">
                <a:latin typeface="+mj-lt"/>
              </a:rPr>
              <a:t>Contracts for the second year will be based off grantee performance and available funding</a:t>
            </a:r>
          </a:p>
          <a:p>
            <a:r>
              <a:rPr lang="en-US" sz="2400" dirty="0">
                <a:latin typeface="+mj-lt"/>
              </a:rPr>
              <a:t>HCRI contracts will remain the same (two year funding)</a:t>
            </a:r>
          </a:p>
          <a:p>
            <a:endParaRPr lang="en-US" sz="2400" dirty="0">
              <a:latin typeface="+mj-lt"/>
            </a:endParaRPr>
          </a:p>
        </p:txBody>
      </p:sp>
    </p:spTree>
    <p:extLst>
      <p:ext uri="{BB962C8B-B14F-4D97-AF65-F5344CB8AC3E}">
        <p14:creationId xmlns:p14="http://schemas.microsoft.com/office/powerpoint/2010/main" val="37823053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HHR Activity Set Up Report</a:t>
            </a:r>
          </a:p>
        </p:txBody>
      </p:sp>
      <p:pic>
        <p:nvPicPr>
          <p:cNvPr id="12" name="Content Placeholder 11"/>
          <p:cNvPicPr>
            <a:picLocks noGrp="1" noChangeAspect="1"/>
          </p:cNvPicPr>
          <p:nvPr>
            <p:ph idx="1"/>
          </p:nvPr>
        </p:nvPicPr>
        <p:blipFill>
          <a:blip r:embed="rId2"/>
          <a:stretch>
            <a:fillRect/>
          </a:stretch>
        </p:blipFill>
        <p:spPr>
          <a:xfrm>
            <a:off x="1676400" y="1600200"/>
            <a:ext cx="4952999" cy="4800600"/>
          </a:xfrm>
          <a:prstGeom prst="rect">
            <a:avLst/>
          </a:prstGeom>
        </p:spPr>
      </p:pic>
      <p:sp>
        <p:nvSpPr>
          <p:cNvPr id="10" name="Arrow: Left 9"/>
          <p:cNvSpPr/>
          <p:nvPr/>
        </p:nvSpPr>
        <p:spPr>
          <a:xfrm>
            <a:off x="6620932" y="3200400"/>
            <a:ext cx="1227668"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p:cNvSpPr/>
          <p:nvPr/>
        </p:nvSpPr>
        <p:spPr>
          <a:xfrm>
            <a:off x="304800" y="3623820"/>
            <a:ext cx="1352042" cy="262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Left 13"/>
          <p:cNvSpPr/>
          <p:nvPr/>
        </p:nvSpPr>
        <p:spPr>
          <a:xfrm>
            <a:off x="6777566" y="4724400"/>
            <a:ext cx="1147234"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0178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HHR Payment Request</a:t>
            </a:r>
          </a:p>
        </p:txBody>
      </p:sp>
      <p:sp>
        <p:nvSpPr>
          <p:cNvPr id="3" name="Content Placeholder 2"/>
          <p:cNvSpPr>
            <a:spLocks noGrp="1"/>
          </p:cNvSpPr>
          <p:nvPr>
            <p:ph idx="1"/>
          </p:nvPr>
        </p:nvSpPr>
        <p:spPr/>
        <p:txBody>
          <a:bodyPr/>
          <a:lstStyle/>
          <a:p>
            <a:endParaRPr lang="en-US" dirty="0"/>
          </a:p>
          <a:p>
            <a:endParaRPr lang="en-US" dirty="0"/>
          </a:p>
          <a:p>
            <a:pPr marL="114300" indent="0">
              <a:buNone/>
            </a:pPr>
            <a:endParaRPr lang="en-US" dirty="0"/>
          </a:p>
        </p:txBody>
      </p:sp>
      <p:pic>
        <p:nvPicPr>
          <p:cNvPr id="4" name="Picture 3"/>
          <p:cNvPicPr>
            <a:picLocks noChangeAspect="1"/>
          </p:cNvPicPr>
          <p:nvPr/>
        </p:nvPicPr>
        <p:blipFill>
          <a:blip r:embed="rId2"/>
          <a:stretch>
            <a:fillRect/>
          </a:stretch>
        </p:blipFill>
        <p:spPr>
          <a:xfrm>
            <a:off x="1894748" y="1417638"/>
            <a:ext cx="5354503" cy="5440362"/>
          </a:xfrm>
          <a:prstGeom prst="rect">
            <a:avLst/>
          </a:prstGeom>
        </p:spPr>
      </p:pic>
      <p:sp>
        <p:nvSpPr>
          <p:cNvPr id="5" name="Arrow: Left 4"/>
          <p:cNvSpPr/>
          <p:nvPr/>
        </p:nvSpPr>
        <p:spPr>
          <a:xfrm>
            <a:off x="7315200" y="1981200"/>
            <a:ext cx="9144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Left 5"/>
          <p:cNvSpPr/>
          <p:nvPr/>
        </p:nvSpPr>
        <p:spPr>
          <a:xfrm rot="10800000">
            <a:off x="440267" y="4000500"/>
            <a:ext cx="1371601" cy="1910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77134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HHR Completion Report</a:t>
            </a:r>
          </a:p>
        </p:txBody>
      </p:sp>
      <p:sp>
        <p:nvSpPr>
          <p:cNvPr id="3" name="Content Placeholder 2"/>
          <p:cNvSpPr>
            <a:spLocks noGrp="1"/>
          </p:cNvSpPr>
          <p:nvPr>
            <p:ph idx="1"/>
          </p:nvPr>
        </p:nvSpPr>
        <p:spPr/>
        <p:txBody>
          <a:bodyPr>
            <a:normAutofit/>
          </a:bodyPr>
          <a:lstStyle/>
          <a:p>
            <a:endParaRPr lang="en-US" sz="3200" dirty="0"/>
          </a:p>
          <a:p>
            <a:r>
              <a:rPr lang="en-US" sz="3200" dirty="0"/>
              <a:t>EXERCISE – HHR Completion Report</a:t>
            </a:r>
          </a:p>
        </p:txBody>
      </p:sp>
    </p:spTree>
    <p:extLst>
      <p:ext uri="{BB962C8B-B14F-4D97-AF65-F5344CB8AC3E}">
        <p14:creationId xmlns:p14="http://schemas.microsoft.com/office/powerpoint/2010/main" val="2151629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Contract Closeout Form</a:t>
            </a:r>
          </a:p>
        </p:txBody>
      </p:sp>
      <p:pic>
        <p:nvPicPr>
          <p:cNvPr id="4" name="Content Placeholder 3"/>
          <p:cNvPicPr>
            <a:picLocks noGrp="1" noChangeAspect="1"/>
          </p:cNvPicPr>
          <p:nvPr>
            <p:ph idx="1"/>
          </p:nvPr>
        </p:nvPicPr>
        <p:blipFill>
          <a:blip r:embed="rId2"/>
          <a:stretch>
            <a:fillRect/>
          </a:stretch>
        </p:blipFill>
        <p:spPr>
          <a:xfrm>
            <a:off x="2298458" y="1600200"/>
            <a:ext cx="3937483" cy="4800600"/>
          </a:xfrm>
          <a:prstGeom prst="rect">
            <a:avLst/>
          </a:prstGeom>
        </p:spPr>
      </p:pic>
    </p:spTree>
    <p:extLst>
      <p:ext uri="{BB962C8B-B14F-4D97-AF65-F5344CB8AC3E}">
        <p14:creationId xmlns:p14="http://schemas.microsoft.com/office/powerpoint/2010/main" val="88637134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Other Federal Requirements</a:t>
            </a:r>
          </a:p>
        </p:txBody>
      </p:sp>
      <p:sp>
        <p:nvSpPr>
          <p:cNvPr id="3" name="Content Placeholder 2"/>
          <p:cNvSpPr>
            <a:spLocks noGrp="1"/>
          </p:cNvSpPr>
          <p:nvPr>
            <p:ph idx="1"/>
          </p:nvPr>
        </p:nvSpPr>
        <p:spPr>
          <a:xfrm>
            <a:off x="457200" y="1447800"/>
            <a:ext cx="7620000" cy="5105400"/>
          </a:xfrm>
        </p:spPr>
        <p:txBody>
          <a:bodyPr>
            <a:normAutofit lnSpcReduction="10000"/>
          </a:bodyPr>
          <a:lstStyle/>
          <a:p>
            <a:pPr marL="114300" indent="0">
              <a:buNone/>
            </a:pPr>
            <a:r>
              <a:rPr lang="en-US" sz="2400" b="1" dirty="0">
                <a:latin typeface="+mj-lt"/>
              </a:rPr>
              <a:t>Asbestos</a:t>
            </a:r>
          </a:p>
          <a:p>
            <a:pPr lvl="1"/>
            <a:r>
              <a:rPr lang="en-US" sz="2400" dirty="0">
                <a:latin typeface="+mj-lt"/>
              </a:rPr>
              <a:t>Leave undamaged asbestos in place</a:t>
            </a:r>
          </a:p>
          <a:p>
            <a:pPr lvl="1"/>
            <a:r>
              <a:rPr lang="en-US" sz="2400" dirty="0">
                <a:latin typeface="+mj-lt"/>
              </a:rPr>
              <a:t>Remove only when friable (crumbled) or part of any rehab activities</a:t>
            </a:r>
          </a:p>
          <a:p>
            <a:pPr lvl="1"/>
            <a:r>
              <a:rPr lang="en-US" sz="2400" dirty="0">
                <a:latin typeface="+mj-lt"/>
              </a:rPr>
              <a:t>Removal only done by certified contractors</a:t>
            </a:r>
          </a:p>
          <a:p>
            <a:pPr lvl="1"/>
            <a:r>
              <a:rPr lang="en-US" sz="2400" dirty="0">
                <a:latin typeface="+mj-lt"/>
              </a:rPr>
              <a:t>Disposal regulated by the Environmental Protection Agency, Wisconsin DNR, Bureau of solid waste management</a:t>
            </a:r>
          </a:p>
          <a:p>
            <a:pPr marL="777240" lvl="2" indent="0">
              <a:buNone/>
            </a:pPr>
            <a:r>
              <a:rPr lang="en-US" sz="2400" dirty="0">
                <a:latin typeface="+mj-lt"/>
                <a:hlinkClick r:id="rId2"/>
              </a:rPr>
              <a:t>http://dnr.wi.gov/topic/Demo/Asbestos.html</a:t>
            </a:r>
            <a:endParaRPr lang="en-US" sz="2400" dirty="0">
              <a:latin typeface="+mj-lt"/>
            </a:endParaRPr>
          </a:p>
          <a:p>
            <a:pPr marL="411480" lvl="1" indent="0">
              <a:buNone/>
            </a:pPr>
            <a:r>
              <a:rPr lang="en-US" sz="2400" dirty="0">
                <a:latin typeface="+mj-lt"/>
              </a:rPr>
              <a:t>	</a:t>
            </a:r>
          </a:p>
          <a:p>
            <a:pPr marL="411480" lvl="1" indent="0">
              <a:buNone/>
            </a:pPr>
            <a:r>
              <a:rPr lang="en-US" sz="2400" dirty="0">
                <a:latin typeface="+mj-lt"/>
              </a:rPr>
              <a:t>	</a:t>
            </a:r>
            <a:r>
              <a:rPr lang="en-US" sz="2400" dirty="0">
                <a:latin typeface="+mj-lt"/>
                <a:hlinkClick r:id="rId3"/>
              </a:rPr>
              <a:t>http://dhs.wisconsin.gov/asbestos/index</a:t>
            </a:r>
            <a:endParaRPr lang="en-US" sz="2400" dirty="0">
              <a:latin typeface="+mj-lt"/>
            </a:endParaRPr>
          </a:p>
          <a:p>
            <a:pPr marL="411480" lvl="1" indent="0">
              <a:buNone/>
            </a:pPr>
            <a:endParaRPr lang="en-US" dirty="0"/>
          </a:p>
          <a:p>
            <a:pPr marL="777240" lvl="2" indent="0">
              <a:buNone/>
            </a:pPr>
            <a:r>
              <a:rPr lang="en-US" dirty="0"/>
              <a:t> </a:t>
            </a:r>
          </a:p>
          <a:p>
            <a:pPr marL="777240" lvl="2" indent="0">
              <a:buNone/>
            </a:pPr>
            <a:endParaRPr lang="en-US" dirty="0"/>
          </a:p>
          <a:p>
            <a:pPr lvl="2"/>
            <a:endParaRPr lang="en-US" dirty="0"/>
          </a:p>
          <a:p>
            <a:endParaRPr lang="en-US" dirty="0"/>
          </a:p>
        </p:txBody>
      </p:sp>
    </p:spTree>
    <p:extLst>
      <p:ext uri="{BB962C8B-B14F-4D97-AF65-F5344CB8AC3E}">
        <p14:creationId xmlns:p14="http://schemas.microsoft.com/office/powerpoint/2010/main" val="19687406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a:t>Other Federal Requirements</a:t>
            </a:r>
          </a:p>
        </p:txBody>
      </p:sp>
      <p:sp>
        <p:nvSpPr>
          <p:cNvPr id="3" name="Content Placeholder 2"/>
          <p:cNvSpPr>
            <a:spLocks noGrp="1"/>
          </p:cNvSpPr>
          <p:nvPr>
            <p:ph idx="1"/>
          </p:nvPr>
        </p:nvSpPr>
        <p:spPr>
          <a:xfrm>
            <a:off x="457200" y="1524000"/>
            <a:ext cx="7696200" cy="4876800"/>
          </a:xfrm>
        </p:spPr>
        <p:txBody>
          <a:bodyPr>
            <a:normAutofit/>
          </a:bodyPr>
          <a:lstStyle/>
          <a:p>
            <a:pPr marL="114300" indent="0">
              <a:buNone/>
            </a:pPr>
            <a:r>
              <a:rPr lang="en-US" sz="2000" b="1" dirty="0">
                <a:latin typeface="+mj-lt"/>
              </a:rPr>
              <a:t>Lead-based paint </a:t>
            </a:r>
          </a:p>
          <a:p>
            <a:pPr lvl="1"/>
            <a:r>
              <a:rPr lang="en-US" dirty="0">
                <a:latin typeface="+mj-lt"/>
              </a:rPr>
              <a:t>All occupants of homes built before 1978 must be notified of lead hazards and inspected for deteriorated paint</a:t>
            </a:r>
          </a:p>
          <a:p>
            <a:pPr marL="114300" lvl="1" indent="0">
              <a:spcBef>
                <a:spcPts val="0"/>
              </a:spcBef>
              <a:buClr>
                <a:schemeClr val="accent1"/>
              </a:buClr>
              <a:buNone/>
            </a:pPr>
            <a:endParaRPr lang="en-US" dirty="0">
              <a:latin typeface="+mj-lt"/>
            </a:endParaRPr>
          </a:p>
          <a:p>
            <a:pPr lvl="1"/>
            <a:r>
              <a:rPr lang="en-US" dirty="0">
                <a:latin typeface="+mj-lt"/>
              </a:rPr>
              <a:t>Hazards</a:t>
            </a:r>
          </a:p>
          <a:p>
            <a:pPr lvl="3"/>
            <a:r>
              <a:rPr lang="en-US" sz="2000" dirty="0">
                <a:latin typeface="+mj-lt"/>
              </a:rPr>
              <a:t>Damaged interior or exterior surface that’s peeling, chipping or cracking</a:t>
            </a:r>
          </a:p>
          <a:p>
            <a:pPr lvl="3"/>
            <a:r>
              <a:rPr lang="en-US" sz="2000" dirty="0">
                <a:latin typeface="+mj-lt"/>
              </a:rPr>
              <a:t>Friction surface:  interior or exterior surface subject to abrasion or fiction</a:t>
            </a:r>
          </a:p>
          <a:p>
            <a:pPr lvl="3"/>
            <a:r>
              <a:rPr lang="en-US" sz="2000" dirty="0">
                <a:latin typeface="+mj-lt"/>
              </a:rPr>
              <a:t>Impact surface: interior or exterior surface subject to impacts</a:t>
            </a:r>
          </a:p>
          <a:p>
            <a:pPr lvl="3"/>
            <a:r>
              <a:rPr lang="en-US" sz="2000" dirty="0">
                <a:latin typeface="+mj-lt"/>
              </a:rPr>
              <a:t>Accessible surface: interior or exterior surface accessible to a child</a:t>
            </a:r>
          </a:p>
          <a:p>
            <a:pPr lvl="3"/>
            <a:r>
              <a:rPr lang="en-US" sz="2000" dirty="0">
                <a:latin typeface="+mj-lt"/>
              </a:rPr>
              <a:t>Lead-contaminated surface dust and soil</a:t>
            </a:r>
          </a:p>
          <a:p>
            <a:pPr marL="114300" indent="0">
              <a:buNone/>
            </a:pPr>
            <a:endParaRPr lang="en-US" dirty="0"/>
          </a:p>
          <a:p>
            <a:endParaRPr lang="en-US" dirty="0"/>
          </a:p>
        </p:txBody>
      </p:sp>
    </p:spTree>
    <p:extLst>
      <p:ext uri="{BB962C8B-B14F-4D97-AF65-F5344CB8AC3E}">
        <p14:creationId xmlns:p14="http://schemas.microsoft.com/office/powerpoint/2010/main" val="10102597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Other Federal Requirements</a:t>
            </a:r>
          </a:p>
        </p:txBody>
      </p:sp>
      <p:sp>
        <p:nvSpPr>
          <p:cNvPr id="3" name="Content Placeholder 2"/>
          <p:cNvSpPr>
            <a:spLocks noGrp="1"/>
          </p:cNvSpPr>
          <p:nvPr>
            <p:ph idx="1"/>
          </p:nvPr>
        </p:nvSpPr>
        <p:spPr>
          <a:xfrm>
            <a:off x="457200" y="1524000"/>
            <a:ext cx="7696200" cy="4876800"/>
          </a:xfrm>
        </p:spPr>
        <p:txBody>
          <a:bodyPr>
            <a:normAutofit fontScale="85000" lnSpcReduction="20000"/>
          </a:bodyPr>
          <a:lstStyle/>
          <a:p>
            <a:pPr marL="114300" indent="0">
              <a:buNone/>
            </a:pPr>
            <a:r>
              <a:rPr lang="en-US" sz="2100" b="1" dirty="0">
                <a:latin typeface="+mj-lt"/>
              </a:rPr>
              <a:t>Lead-based Process</a:t>
            </a:r>
          </a:p>
          <a:p>
            <a:pPr marL="982980" lvl="3">
              <a:buClr>
                <a:schemeClr val="accent1"/>
              </a:buClr>
            </a:pPr>
            <a:r>
              <a:rPr lang="en-US" sz="2100" dirty="0">
                <a:latin typeface="+mj-lt"/>
              </a:rPr>
              <a:t>Determine age of home (assume prior to 1978)</a:t>
            </a:r>
          </a:p>
          <a:p>
            <a:pPr marL="982980" lvl="3">
              <a:buClr>
                <a:schemeClr val="accent1"/>
              </a:buClr>
            </a:pPr>
            <a:r>
              <a:rPr lang="en-US" sz="2100" dirty="0">
                <a:latin typeface="+mj-lt"/>
              </a:rPr>
              <a:t> Provide pamphlet (Protect Your Family From Lead in Your Home)</a:t>
            </a:r>
          </a:p>
          <a:p>
            <a:pPr marL="754380" lvl="3" indent="0">
              <a:buClr>
                <a:schemeClr val="accent1"/>
              </a:buClr>
              <a:buNone/>
            </a:pPr>
            <a:r>
              <a:rPr lang="en-US" sz="2100" dirty="0">
                <a:latin typeface="+mj-lt"/>
              </a:rPr>
              <a:t>		</a:t>
            </a:r>
            <a:r>
              <a:rPr lang="en-US" sz="2100" dirty="0">
                <a:latin typeface="+mj-lt"/>
                <a:hlinkClick r:id="rId3"/>
              </a:rPr>
              <a:t>http://dhs.wisconsin.gov/lead/</a:t>
            </a:r>
            <a:endParaRPr lang="en-US" sz="2100" dirty="0">
              <a:latin typeface="+mj-lt"/>
            </a:endParaRPr>
          </a:p>
          <a:p>
            <a:pPr marL="754380" lvl="3" indent="0">
              <a:buClr>
                <a:schemeClr val="accent1"/>
              </a:buClr>
              <a:buNone/>
            </a:pPr>
            <a:endParaRPr lang="en-US" sz="2100" dirty="0">
              <a:latin typeface="+mj-lt"/>
            </a:endParaRPr>
          </a:p>
          <a:p>
            <a:pPr marL="754380" lvl="3" indent="0">
              <a:buClr>
                <a:schemeClr val="accent1"/>
              </a:buClr>
              <a:buNone/>
            </a:pPr>
            <a:r>
              <a:rPr lang="en-US" sz="2100" dirty="0">
                <a:latin typeface="+mj-lt"/>
              </a:rPr>
              <a:t>		</a:t>
            </a:r>
            <a:r>
              <a:rPr lang="en-US" sz="2100" dirty="0">
                <a:latin typeface="+mj-lt"/>
                <a:hlinkClick r:id="rId4"/>
              </a:rPr>
              <a:t>http://www.hud.gov/offices/lead/outreach/</a:t>
            </a:r>
            <a:endParaRPr lang="en-US" sz="2100" dirty="0">
              <a:latin typeface="+mj-lt"/>
            </a:endParaRPr>
          </a:p>
          <a:p>
            <a:pPr marL="982980" lvl="3">
              <a:buClr>
                <a:schemeClr val="accent1"/>
              </a:buClr>
            </a:pPr>
            <a:r>
              <a:rPr lang="en-US" sz="2100" dirty="0">
                <a:latin typeface="+mj-lt"/>
              </a:rPr>
              <a:t>Encourage testing of young children</a:t>
            </a:r>
          </a:p>
          <a:p>
            <a:pPr marL="982980" lvl="3">
              <a:buClr>
                <a:schemeClr val="accent1"/>
              </a:buClr>
            </a:pPr>
            <a:r>
              <a:rPr lang="en-US" sz="2100" dirty="0">
                <a:latin typeface="+mj-lt"/>
              </a:rPr>
              <a:t>Identify ALL sources and condition of lead-based paint in HQS inspection</a:t>
            </a:r>
          </a:p>
          <a:p>
            <a:pPr marL="982980" lvl="3">
              <a:buClr>
                <a:schemeClr val="accent1"/>
              </a:buClr>
            </a:pPr>
            <a:r>
              <a:rPr lang="en-US" sz="2100" dirty="0">
                <a:latin typeface="+mj-lt"/>
              </a:rPr>
              <a:t>Do a risk assessment or assume lead paint is present </a:t>
            </a:r>
          </a:p>
          <a:p>
            <a:pPr marL="1257300" lvl="4">
              <a:buClr>
                <a:schemeClr val="accent1"/>
              </a:buClr>
            </a:pPr>
            <a:r>
              <a:rPr lang="en-US" sz="2100" dirty="0">
                <a:latin typeface="+mj-lt"/>
              </a:rPr>
              <a:t>Presumption notice (handout)</a:t>
            </a:r>
          </a:p>
          <a:p>
            <a:pPr marL="982980" lvl="3">
              <a:buClr>
                <a:schemeClr val="accent1"/>
              </a:buClr>
            </a:pPr>
            <a:r>
              <a:rPr lang="en-US" sz="2100" dirty="0">
                <a:latin typeface="+mj-lt"/>
              </a:rPr>
              <a:t>Write bid specifications to include all deteriorated paint and work items that will break a painted surface</a:t>
            </a:r>
          </a:p>
          <a:p>
            <a:pPr marL="982980" lvl="3">
              <a:buClr>
                <a:schemeClr val="accent1"/>
              </a:buClr>
            </a:pPr>
            <a:r>
              <a:rPr lang="en-US" sz="2100" dirty="0">
                <a:latin typeface="+mj-lt"/>
              </a:rPr>
              <a:t>Determine whether to use lead safe or abatement contractors</a:t>
            </a:r>
          </a:p>
          <a:p>
            <a:pPr marL="982980" lvl="3">
              <a:buClr>
                <a:schemeClr val="accent1"/>
              </a:buClr>
            </a:pPr>
            <a:r>
              <a:rPr lang="en-US" sz="2100" dirty="0">
                <a:latin typeface="+mj-lt"/>
              </a:rPr>
              <a:t>Clearance testing must be done once work is completed</a:t>
            </a:r>
          </a:p>
          <a:p>
            <a:pPr marL="114300" lvl="2" indent="0">
              <a:spcBef>
                <a:spcPts val="0"/>
              </a:spcBef>
              <a:buClr>
                <a:schemeClr val="accent1"/>
              </a:buClr>
              <a:buNone/>
            </a:pPr>
            <a:endParaRPr lang="en-US" sz="2100" b="1" dirty="0">
              <a:latin typeface="+mj-lt"/>
            </a:endParaRPr>
          </a:p>
          <a:p>
            <a:pPr marL="114300" lvl="2" indent="0">
              <a:buClr>
                <a:schemeClr val="accent1"/>
              </a:buClr>
              <a:buNone/>
            </a:pPr>
            <a:r>
              <a:rPr lang="en-US" sz="2100" b="1" dirty="0">
                <a:latin typeface="+mj-lt"/>
              </a:rPr>
              <a:t>Process flow chart (handout)</a:t>
            </a:r>
          </a:p>
          <a:p>
            <a:pPr marL="114300" indent="0">
              <a:buNone/>
            </a:pPr>
            <a:endParaRPr lang="en-US" sz="2000" dirty="0"/>
          </a:p>
          <a:p>
            <a:endParaRPr lang="en-US" dirty="0"/>
          </a:p>
        </p:txBody>
      </p:sp>
    </p:spTree>
    <p:extLst>
      <p:ext uri="{BB962C8B-B14F-4D97-AF65-F5344CB8AC3E}">
        <p14:creationId xmlns:p14="http://schemas.microsoft.com/office/powerpoint/2010/main" val="2360708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Other Federal Requirements</a:t>
            </a:r>
          </a:p>
        </p:txBody>
      </p:sp>
      <p:sp>
        <p:nvSpPr>
          <p:cNvPr id="3" name="Content Placeholder 2"/>
          <p:cNvSpPr>
            <a:spLocks noGrp="1"/>
          </p:cNvSpPr>
          <p:nvPr>
            <p:ph idx="1"/>
          </p:nvPr>
        </p:nvSpPr>
        <p:spPr>
          <a:xfrm>
            <a:off x="457200" y="1524000"/>
            <a:ext cx="7696200" cy="4876800"/>
          </a:xfrm>
        </p:spPr>
        <p:txBody>
          <a:bodyPr>
            <a:normAutofit/>
          </a:bodyPr>
          <a:lstStyle/>
          <a:p>
            <a:pPr marL="114300" indent="0">
              <a:buNone/>
            </a:pPr>
            <a:r>
              <a:rPr lang="en-US" sz="2000" b="1" dirty="0">
                <a:latin typeface="+mj-lt"/>
              </a:rPr>
              <a:t>Fair Housing </a:t>
            </a:r>
          </a:p>
          <a:p>
            <a:pPr lvl="1"/>
            <a:r>
              <a:rPr lang="en-US" dirty="0">
                <a:latin typeface="+mj-lt"/>
              </a:rPr>
              <a:t>Involves sale, transfer, rental, or financing of housing</a:t>
            </a:r>
          </a:p>
          <a:p>
            <a:pPr lvl="1"/>
            <a:r>
              <a:rPr lang="en-US" dirty="0">
                <a:latin typeface="+mj-lt"/>
              </a:rPr>
              <a:t>Prohibits discrimination against any person of basis of race, color, region, sex, or national origin</a:t>
            </a:r>
          </a:p>
          <a:p>
            <a:pPr marL="114300" indent="0">
              <a:spcBef>
                <a:spcPts val="0"/>
              </a:spcBef>
              <a:buNone/>
            </a:pPr>
            <a:endParaRPr lang="en-US" sz="2000" b="1" dirty="0">
              <a:latin typeface="+mj-lt"/>
            </a:endParaRPr>
          </a:p>
          <a:p>
            <a:pPr marL="114300" indent="0">
              <a:buNone/>
            </a:pPr>
            <a:r>
              <a:rPr lang="en-US" sz="2000" b="1" dirty="0">
                <a:latin typeface="+mj-lt"/>
              </a:rPr>
              <a:t>Equal Opportunity</a:t>
            </a:r>
          </a:p>
          <a:p>
            <a:pPr lvl="1"/>
            <a:r>
              <a:rPr lang="en-US" dirty="0">
                <a:latin typeface="+mj-lt"/>
              </a:rPr>
              <a:t>Equal Opportunity: employment and contracting</a:t>
            </a:r>
          </a:p>
          <a:p>
            <a:pPr lvl="2"/>
            <a:r>
              <a:rPr lang="en-US" sz="2000" dirty="0">
                <a:latin typeface="+mj-lt"/>
              </a:rPr>
              <a:t>Section 3 Report:  opportunities for training/employment low income persons </a:t>
            </a:r>
          </a:p>
          <a:p>
            <a:pPr lvl="2"/>
            <a:r>
              <a:rPr lang="en-US" sz="2000" dirty="0">
                <a:latin typeface="+mj-lt"/>
              </a:rPr>
              <a:t>MBE/WBE Report:  Include minority and women run businesses </a:t>
            </a:r>
          </a:p>
          <a:p>
            <a:pPr lvl="2"/>
            <a:r>
              <a:rPr lang="en-US" sz="2000" dirty="0">
                <a:latin typeface="+mj-lt"/>
              </a:rPr>
              <a:t> Equal Employment Opportunity:  prohibits discrimination against employee or applicant</a:t>
            </a:r>
          </a:p>
          <a:p>
            <a:pPr lvl="1"/>
            <a:endParaRPr lang="en-US" dirty="0"/>
          </a:p>
          <a:p>
            <a:endParaRPr lang="en-US" dirty="0"/>
          </a:p>
          <a:p>
            <a:endParaRPr lang="en-US" dirty="0"/>
          </a:p>
        </p:txBody>
      </p:sp>
    </p:spTree>
    <p:extLst>
      <p:ext uri="{BB962C8B-B14F-4D97-AF65-F5344CB8AC3E}">
        <p14:creationId xmlns:p14="http://schemas.microsoft.com/office/powerpoint/2010/main" val="23400401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Other Federal Requirements</a:t>
            </a:r>
          </a:p>
        </p:txBody>
      </p:sp>
      <p:sp>
        <p:nvSpPr>
          <p:cNvPr id="3" name="Content Placeholder 2"/>
          <p:cNvSpPr>
            <a:spLocks noGrp="1"/>
          </p:cNvSpPr>
          <p:nvPr>
            <p:ph idx="1"/>
          </p:nvPr>
        </p:nvSpPr>
        <p:spPr>
          <a:xfrm>
            <a:off x="457200" y="1447800"/>
            <a:ext cx="7620000" cy="4953000"/>
          </a:xfrm>
        </p:spPr>
        <p:txBody>
          <a:bodyPr>
            <a:normAutofit/>
          </a:bodyPr>
          <a:lstStyle/>
          <a:p>
            <a:pPr marL="114300" indent="0">
              <a:buNone/>
            </a:pPr>
            <a:r>
              <a:rPr lang="en-US" sz="2000" b="1" dirty="0">
                <a:latin typeface="+mj-lt"/>
              </a:rPr>
              <a:t>Section 504</a:t>
            </a:r>
          </a:p>
          <a:p>
            <a:pPr lvl="1"/>
            <a:r>
              <a:rPr lang="en-US" dirty="0">
                <a:latin typeface="+mj-lt"/>
              </a:rPr>
              <a:t>Individuals have access to programs and activities that receive federal funds</a:t>
            </a:r>
          </a:p>
          <a:p>
            <a:pPr lvl="1"/>
            <a:r>
              <a:rPr lang="en-US" dirty="0">
                <a:latin typeface="+mj-lt"/>
              </a:rPr>
              <a:t>Grantees can’t take actions that create undue financial and administrative burdens</a:t>
            </a:r>
          </a:p>
          <a:p>
            <a:pPr lvl="1"/>
            <a:r>
              <a:rPr lang="en-US" dirty="0">
                <a:latin typeface="+mj-lt"/>
              </a:rPr>
              <a:t>New homes must be “</a:t>
            </a:r>
            <a:r>
              <a:rPr lang="en-US" dirty="0" err="1">
                <a:latin typeface="+mj-lt"/>
              </a:rPr>
              <a:t>vistable</a:t>
            </a:r>
            <a:r>
              <a:rPr lang="en-US" dirty="0">
                <a:latin typeface="+mj-lt"/>
              </a:rPr>
              <a:t>”</a:t>
            </a:r>
          </a:p>
          <a:p>
            <a:pPr lvl="2"/>
            <a:r>
              <a:rPr lang="en-US" sz="2000" dirty="0">
                <a:latin typeface="+mj-lt"/>
              </a:rPr>
              <a:t>Basic level of accessibility including 32 inch clear openings (doorways) and at least one accessible means of egress/ingress</a:t>
            </a:r>
          </a:p>
          <a:p>
            <a:pPr marL="114300" indent="0">
              <a:buNone/>
            </a:pPr>
            <a:endParaRPr lang="en-US" sz="2000" b="1" dirty="0">
              <a:latin typeface="+mj-lt"/>
            </a:endParaRPr>
          </a:p>
          <a:p>
            <a:pPr marL="114300" indent="0">
              <a:buNone/>
            </a:pPr>
            <a:r>
              <a:rPr lang="en-US" sz="2000" b="1" dirty="0">
                <a:latin typeface="+mj-lt"/>
              </a:rPr>
              <a:t>Accessibility for Disabled Persons</a:t>
            </a:r>
          </a:p>
          <a:p>
            <a:pPr lvl="1"/>
            <a:r>
              <a:rPr lang="en-US" dirty="0">
                <a:latin typeface="+mj-lt"/>
              </a:rPr>
              <a:t>Americans with Disabilities Act: discrimination includes failure to build facilities that are accessible</a:t>
            </a:r>
          </a:p>
          <a:p>
            <a:pPr marL="411480" lvl="1" indent="0">
              <a:buNone/>
            </a:pPr>
            <a:endParaRPr lang="en-US" dirty="0"/>
          </a:p>
          <a:p>
            <a:endParaRPr lang="en-US" dirty="0"/>
          </a:p>
          <a:p>
            <a:pPr lvl="2"/>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21796018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Other Federal Requirements</a:t>
            </a:r>
          </a:p>
        </p:txBody>
      </p:sp>
      <p:sp>
        <p:nvSpPr>
          <p:cNvPr id="3" name="Content Placeholder 2"/>
          <p:cNvSpPr>
            <a:spLocks noGrp="1"/>
          </p:cNvSpPr>
          <p:nvPr>
            <p:ph idx="1"/>
          </p:nvPr>
        </p:nvSpPr>
        <p:spPr/>
        <p:txBody>
          <a:bodyPr/>
          <a:lstStyle/>
          <a:p>
            <a:pPr marL="114300" indent="0">
              <a:buNone/>
            </a:pPr>
            <a:r>
              <a:rPr lang="en-US" sz="2400" b="1" dirty="0">
                <a:latin typeface="+mj-lt"/>
              </a:rPr>
              <a:t>Affirmative Marketing</a:t>
            </a:r>
          </a:p>
          <a:p>
            <a:pPr lvl="1"/>
            <a:r>
              <a:rPr lang="en-US" sz="2400" dirty="0">
                <a:latin typeface="+mj-lt"/>
              </a:rPr>
              <a:t>Actions to provide information and attract eligible persons to available housing without discrimination</a:t>
            </a:r>
          </a:p>
          <a:p>
            <a:pPr lvl="1">
              <a:spcBef>
                <a:spcPts val="0"/>
              </a:spcBef>
            </a:pPr>
            <a:endParaRPr lang="en-US" sz="2400" dirty="0">
              <a:latin typeface="+mj-lt"/>
            </a:endParaRPr>
          </a:p>
          <a:p>
            <a:pPr marL="114300" indent="0">
              <a:buNone/>
            </a:pPr>
            <a:r>
              <a:rPr lang="en-US" sz="2400" b="1" dirty="0">
                <a:latin typeface="+mj-lt"/>
              </a:rPr>
              <a:t>Match</a:t>
            </a:r>
          </a:p>
          <a:p>
            <a:pPr lvl="1"/>
            <a:r>
              <a:rPr lang="en-US" sz="2400" dirty="0">
                <a:latin typeface="+mj-lt"/>
              </a:rPr>
              <a:t>Match is a permanent contribution no less than 25% of total HOME funds drawn</a:t>
            </a:r>
          </a:p>
          <a:p>
            <a:pPr lvl="1"/>
            <a:r>
              <a:rPr lang="en-US" sz="2400" dirty="0">
                <a:latin typeface="+mj-lt"/>
              </a:rPr>
              <a:t>Reported on the HOME completion report</a:t>
            </a:r>
          </a:p>
          <a:p>
            <a:endParaRPr lang="en-US" sz="2400" dirty="0">
              <a:latin typeface="+mj-lt"/>
            </a:endParaRPr>
          </a:p>
          <a:p>
            <a:endParaRPr lang="en-US" dirty="0"/>
          </a:p>
        </p:txBody>
      </p:sp>
    </p:spTree>
    <p:extLst>
      <p:ext uri="{BB962C8B-B14F-4D97-AF65-F5344CB8AC3E}">
        <p14:creationId xmlns:p14="http://schemas.microsoft.com/office/powerpoint/2010/main" val="4051985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Program Overview</a:t>
            </a:r>
          </a:p>
        </p:txBody>
      </p:sp>
      <p:sp>
        <p:nvSpPr>
          <p:cNvPr id="3" name="Content Placeholder 2"/>
          <p:cNvSpPr>
            <a:spLocks noGrp="1"/>
          </p:cNvSpPr>
          <p:nvPr>
            <p:ph idx="1"/>
          </p:nvPr>
        </p:nvSpPr>
        <p:spPr>
          <a:xfrm>
            <a:off x="457200" y="1447800"/>
            <a:ext cx="7620000" cy="4953000"/>
          </a:xfrm>
        </p:spPr>
        <p:txBody>
          <a:bodyPr>
            <a:normAutofit fontScale="92500" lnSpcReduction="20000"/>
          </a:bodyPr>
          <a:lstStyle/>
          <a:p>
            <a:pPr marL="114300" indent="0">
              <a:buNone/>
            </a:pPr>
            <a:r>
              <a:rPr lang="en-US" sz="2400" b="1" dirty="0">
                <a:latin typeface="+mj-lt"/>
              </a:rPr>
              <a:t>HHR Activities</a:t>
            </a:r>
          </a:p>
          <a:p>
            <a:pPr lvl="1">
              <a:buClr>
                <a:schemeClr val="bg2">
                  <a:lumMod val="75000"/>
                </a:schemeClr>
              </a:buClr>
            </a:pPr>
            <a:r>
              <a:rPr lang="en-US" sz="1900" dirty="0">
                <a:latin typeface="+mj-lt"/>
              </a:rPr>
              <a:t>Homebuyer and Homeowner Rehabilitation projects</a:t>
            </a:r>
          </a:p>
          <a:p>
            <a:pPr lvl="2">
              <a:buClr>
                <a:schemeClr val="bg2">
                  <a:lumMod val="75000"/>
                </a:schemeClr>
              </a:buClr>
            </a:pPr>
            <a:r>
              <a:rPr lang="en-US" sz="1900" dirty="0">
                <a:latin typeface="+mj-lt"/>
              </a:rPr>
              <a:t>Single family homes  </a:t>
            </a:r>
          </a:p>
          <a:p>
            <a:pPr lvl="3">
              <a:buClr>
                <a:schemeClr val="bg2">
                  <a:lumMod val="75000"/>
                </a:schemeClr>
              </a:buClr>
            </a:pPr>
            <a:r>
              <a:rPr lang="en-US" sz="1900" dirty="0">
                <a:latin typeface="+mj-lt"/>
              </a:rPr>
              <a:t>Traditional, condominiums cooperative units, and manufactured (mobile) homes)</a:t>
            </a:r>
          </a:p>
          <a:p>
            <a:pPr lvl="2">
              <a:buClr>
                <a:schemeClr val="bg2">
                  <a:lumMod val="75000"/>
                </a:schemeClr>
              </a:buClr>
            </a:pPr>
            <a:r>
              <a:rPr lang="en-US" sz="1900" dirty="0">
                <a:latin typeface="+mj-lt"/>
              </a:rPr>
              <a:t>Family income at 80% or below County Median Income (CMI)</a:t>
            </a:r>
          </a:p>
          <a:p>
            <a:pPr lvl="2">
              <a:buClr>
                <a:schemeClr val="bg2">
                  <a:lumMod val="75000"/>
                </a:schemeClr>
              </a:buClr>
            </a:pPr>
            <a:r>
              <a:rPr lang="en-US" sz="1900" dirty="0">
                <a:latin typeface="+mj-lt"/>
              </a:rPr>
              <a:t>Meet community needs for affordable housing</a:t>
            </a:r>
          </a:p>
          <a:p>
            <a:pPr lvl="2">
              <a:buClr>
                <a:schemeClr val="bg2">
                  <a:lumMod val="75000"/>
                </a:schemeClr>
              </a:buClr>
            </a:pPr>
            <a:endParaRPr lang="en-US" sz="1900" dirty="0">
              <a:latin typeface="+mj-lt"/>
            </a:endParaRPr>
          </a:p>
          <a:p>
            <a:pPr lvl="1">
              <a:buClr>
                <a:schemeClr val="bg2">
                  <a:lumMod val="75000"/>
                </a:schemeClr>
              </a:buClr>
            </a:pPr>
            <a:r>
              <a:rPr lang="en-US" sz="1900" dirty="0">
                <a:latin typeface="+mj-lt"/>
              </a:rPr>
              <a:t>Homebuyer</a:t>
            </a:r>
          </a:p>
          <a:p>
            <a:pPr lvl="2">
              <a:buClr>
                <a:schemeClr val="bg2">
                  <a:lumMod val="75000"/>
                </a:schemeClr>
              </a:buClr>
            </a:pPr>
            <a:r>
              <a:rPr lang="en-US" sz="1900" dirty="0">
                <a:latin typeface="+mj-lt"/>
              </a:rPr>
              <a:t>Acquisition only</a:t>
            </a:r>
          </a:p>
          <a:p>
            <a:pPr lvl="2">
              <a:buClr>
                <a:schemeClr val="bg2">
                  <a:lumMod val="75000"/>
                </a:schemeClr>
              </a:buClr>
            </a:pPr>
            <a:r>
              <a:rPr lang="en-US" sz="1900" dirty="0">
                <a:latin typeface="+mj-lt"/>
              </a:rPr>
              <a:t>Acquisition and Rehabilitation</a:t>
            </a:r>
          </a:p>
          <a:p>
            <a:pPr lvl="2">
              <a:buClr>
                <a:schemeClr val="bg2">
                  <a:lumMod val="75000"/>
                </a:schemeClr>
              </a:buClr>
            </a:pPr>
            <a:r>
              <a:rPr lang="en-US" sz="1900" dirty="0">
                <a:latin typeface="+mj-lt"/>
              </a:rPr>
              <a:t>New Construction</a:t>
            </a:r>
          </a:p>
          <a:p>
            <a:pPr lvl="2">
              <a:buClr>
                <a:schemeClr val="bg2">
                  <a:lumMod val="75000"/>
                </a:schemeClr>
              </a:buClr>
            </a:pPr>
            <a:r>
              <a:rPr lang="en-US" sz="1900" dirty="0">
                <a:latin typeface="+mj-lt"/>
              </a:rPr>
              <a:t>Acquisition and New Construction</a:t>
            </a:r>
          </a:p>
          <a:p>
            <a:pPr marL="777240" lvl="2" indent="0">
              <a:buClr>
                <a:schemeClr val="bg2">
                  <a:lumMod val="75000"/>
                </a:schemeClr>
              </a:buClr>
              <a:buNone/>
            </a:pPr>
            <a:endParaRPr lang="en-US" sz="1900" dirty="0">
              <a:latin typeface="+mj-lt"/>
            </a:endParaRPr>
          </a:p>
          <a:p>
            <a:pPr lvl="1">
              <a:buClr>
                <a:schemeClr val="bg2">
                  <a:lumMod val="75000"/>
                </a:schemeClr>
              </a:buClr>
            </a:pPr>
            <a:r>
              <a:rPr lang="en-US" sz="1900" dirty="0">
                <a:latin typeface="+mj-lt"/>
              </a:rPr>
              <a:t>Homeowner Rehabilitation</a:t>
            </a:r>
          </a:p>
          <a:p>
            <a:pPr lvl="2">
              <a:buClr>
                <a:schemeClr val="bg2">
                  <a:lumMod val="75000"/>
                </a:schemeClr>
              </a:buClr>
            </a:pPr>
            <a:r>
              <a:rPr lang="en-US" sz="1900" dirty="0">
                <a:latin typeface="+mj-lt"/>
              </a:rPr>
              <a:t>Rehabilitation only</a:t>
            </a:r>
          </a:p>
          <a:p>
            <a:pPr lvl="2">
              <a:buClr>
                <a:schemeClr val="bg2">
                  <a:lumMod val="75000"/>
                </a:schemeClr>
              </a:buClr>
            </a:pPr>
            <a:r>
              <a:rPr lang="en-US" sz="1900" dirty="0">
                <a:latin typeface="+mj-lt"/>
              </a:rPr>
              <a:t>Reconstruction</a:t>
            </a:r>
          </a:p>
          <a:p>
            <a:pPr marL="777240" lvl="2" indent="0">
              <a:buClr>
                <a:schemeClr val="bg2">
                  <a:lumMod val="75000"/>
                </a:schemeClr>
              </a:buClr>
              <a:buNone/>
            </a:pPr>
            <a:endParaRPr lang="en-US" dirty="0"/>
          </a:p>
          <a:p>
            <a:pPr lvl="2">
              <a:buClr>
                <a:schemeClr val="bg2">
                  <a:lumMod val="75000"/>
                </a:schemeClr>
              </a:buClr>
            </a:pPr>
            <a:endParaRPr lang="en-US" dirty="0"/>
          </a:p>
          <a:p>
            <a:pPr marL="777240" lvl="2" indent="0">
              <a:buNone/>
            </a:pPr>
            <a:endParaRPr lang="en-US" dirty="0"/>
          </a:p>
        </p:txBody>
      </p:sp>
    </p:spTree>
    <p:extLst>
      <p:ext uri="{BB962C8B-B14F-4D97-AF65-F5344CB8AC3E}">
        <p14:creationId xmlns:p14="http://schemas.microsoft.com/office/powerpoint/2010/main" val="101785468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Other Federal Requirements</a:t>
            </a:r>
          </a:p>
        </p:txBody>
      </p:sp>
      <p:sp>
        <p:nvSpPr>
          <p:cNvPr id="3" name="Content Placeholder 2"/>
          <p:cNvSpPr>
            <a:spLocks noGrp="1"/>
          </p:cNvSpPr>
          <p:nvPr>
            <p:ph idx="1"/>
          </p:nvPr>
        </p:nvSpPr>
        <p:spPr>
          <a:xfrm>
            <a:off x="457200" y="1447800"/>
            <a:ext cx="7620000" cy="4953000"/>
          </a:xfrm>
        </p:spPr>
        <p:txBody>
          <a:bodyPr>
            <a:normAutofit lnSpcReduction="10000"/>
          </a:bodyPr>
          <a:lstStyle/>
          <a:p>
            <a:pPr marL="114300" indent="0">
              <a:buNone/>
            </a:pPr>
            <a:r>
              <a:rPr lang="en-US" b="1" dirty="0">
                <a:latin typeface="+mj-lt"/>
              </a:rPr>
              <a:t>Match </a:t>
            </a:r>
            <a:r>
              <a:rPr lang="en-US" b="1" dirty="0" err="1">
                <a:latin typeface="+mj-lt"/>
              </a:rPr>
              <a:t>Con’t</a:t>
            </a:r>
            <a:r>
              <a:rPr lang="en-US" b="1" dirty="0">
                <a:latin typeface="+mj-lt"/>
              </a:rPr>
              <a:t>.</a:t>
            </a:r>
          </a:p>
          <a:p>
            <a:pPr lvl="1"/>
            <a:r>
              <a:rPr lang="en-US" dirty="0">
                <a:latin typeface="+mj-lt"/>
              </a:rPr>
              <a:t>Eligible sources</a:t>
            </a:r>
          </a:p>
          <a:p>
            <a:pPr lvl="2"/>
            <a:r>
              <a:rPr lang="en-US" dirty="0">
                <a:latin typeface="+mj-lt"/>
              </a:rPr>
              <a:t>Cash or cash equivalent from non-federal sources (HCRI funds)</a:t>
            </a:r>
          </a:p>
          <a:p>
            <a:pPr lvl="2"/>
            <a:r>
              <a:rPr lang="en-US" dirty="0">
                <a:latin typeface="+mj-lt"/>
              </a:rPr>
              <a:t>Value of waived taxes, fees or charges</a:t>
            </a:r>
          </a:p>
          <a:p>
            <a:pPr lvl="2"/>
            <a:r>
              <a:rPr lang="en-US" dirty="0">
                <a:latin typeface="+mj-lt"/>
              </a:rPr>
              <a:t>Value of donated land or real property, materials, equipment, labor and professional services</a:t>
            </a:r>
          </a:p>
          <a:p>
            <a:pPr lvl="2"/>
            <a:r>
              <a:rPr lang="en-US" dirty="0">
                <a:latin typeface="+mj-lt"/>
              </a:rPr>
              <a:t>Sweat equity</a:t>
            </a:r>
          </a:p>
          <a:p>
            <a:pPr lvl="2"/>
            <a:r>
              <a:rPr lang="en-US" dirty="0">
                <a:latin typeface="+mj-lt"/>
              </a:rPr>
              <a:t>Infrastructure improvements</a:t>
            </a:r>
          </a:p>
          <a:p>
            <a:pPr lvl="2"/>
            <a:r>
              <a:rPr lang="en-US" dirty="0">
                <a:latin typeface="+mj-lt"/>
              </a:rPr>
              <a:t>Direct cost of homebuyer counseling</a:t>
            </a:r>
          </a:p>
          <a:p>
            <a:pPr marL="777240" lvl="2" indent="0">
              <a:buNone/>
            </a:pPr>
            <a:endParaRPr lang="en-US" dirty="0">
              <a:latin typeface="+mj-lt"/>
            </a:endParaRPr>
          </a:p>
          <a:p>
            <a:pPr lvl="1"/>
            <a:r>
              <a:rPr lang="en-US" dirty="0">
                <a:latin typeface="+mj-lt"/>
              </a:rPr>
              <a:t>Ineligible sources</a:t>
            </a:r>
          </a:p>
          <a:p>
            <a:pPr lvl="2"/>
            <a:r>
              <a:rPr lang="en-US" dirty="0">
                <a:latin typeface="+mj-lt"/>
              </a:rPr>
              <a:t>Contributions from federal resources</a:t>
            </a:r>
          </a:p>
          <a:p>
            <a:pPr lvl="2"/>
            <a:r>
              <a:rPr lang="en-US" dirty="0">
                <a:latin typeface="+mj-lt"/>
              </a:rPr>
              <a:t>Owner equity or investment</a:t>
            </a:r>
          </a:p>
          <a:p>
            <a:pPr lvl="2"/>
            <a:r>
              <a:rPr lang="en-US" dirty="0">
                <a:latin typeface="+mj-lt"/>
              </a:rPr>
              <a:t>Owner cash contribution</a:t>
            </a:r>
          </a:p>
          <a:p>
            <a:pPr lvl="2"/>
            <a:r>
              <a:rPr lang="en-US" dirty="0">
                <a:latin typeface="+mj-lt"/>
              </a:rPr>
              <a:t>Contributions counted as match toward other federally funded program</a:t>
            </a:r>
          </a:p>
          <a:p>
            <a:pPr lvl="1"/>
            <a:endParaRPr lang="en-US" dirty="0"/>
          </a:p>
          <a:p>
            <a:pPr lvl="2"/>
            <a:endParaRPr lang="en-US" dirty="0"/>
          </a:p>
        </p:txBody>
      </p:sp>
    </p:spTree>
    <p:extLst>
      <p:ext uri="{BB962C8B-B14F-4D97-AF65-F5344CB8AC3E}">
        <p14:creationId xmlns:p14="http://schemas.microsoft.com/office/powerpoint/2010/main" val="242017189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935162"/>
          </a:xfrm>
        </p:spPr>
        <p:txBody>
          <a:bodyPr/>
          <a:lstStyle/>
          <a:p>
            <a:pPr algn="ctr"/>
            <a:r>
              <a:rPr lang="en-US" sz="4400" dirty="0"/>
              <a:t>Community Housing Development Organization (CHDO) Projects</a:t>
            </a:r>
          </a:p>
        </p:txBody>
      </p:sp>
      <p:sp>
        <p:nvSpPr>
          <p:cNvPr id="3" name="Content Placeholder 2"/>
          <p:cNvSpPr>
            <a:spLocks noGrp="1"/>
          </p:cNvSpPr>
          <p:nvPr>
            <p:ph idx="1"/>
          </p:nvPr>
        </p:nvSpPr>
        <p:spPr>
          <a:xfrm>
            <a:off x="457200" y="2438400"/>
            <a:ext cx="7620000" cy="3962400"/>
          </a:xfrm>
        </p:spPr>
        <p:txBody>
          <a:bodyPr>
            <a:normAutofit/>
          </a:bodyPr>
          <a:lstStyle/>
          <a:p>
            <a:pPr marL="114300" indent="0">
              <a:buNone/>
            </a:pPr>
            <a:r>
              <a:rPr lang="en-US" b="1" dirty="0">
                <a:latin typeface="+mj-lt"/>
              </a:rPr>
              <a:t>CHDO Definition</a:t>
            </a:r>
          </a:p>
          <a:p>
            <a:pPr lvl="1"/>
            <a:r>
              <a:rPr lang="en-US" dirty="0">
                <a:latin typeface="+mj-lt"/>
              </a:rPr>
              <a:t>Private nonprofit organization</a:t>
            </a:r>
          </a:p>
          <a:p>
            <a:pPr lvl="1"/>
            <a:r>
              <a:rPr lang="en-US" dirty="0">
                <a:latin typeface="+mj-lt"/>
              </a:rPr>
              <a:t>Government entities can’t be a CHDO</a:t>
            </a:r>
          </a:p>
          <a:p>
            <a:pPr marL="411480" lvl="1" indent="0">
              <a:buNone/>
            </a:pPr>
            <a:endParaRPr lang="en-US" dirty="0">
              <a:latin typeface="+mj-lt"/>
            </a:endParaRPr>
          </a:p>
          <a:p>
            <a:pPr marL="114300" indent="0">
              <a:buNone/>
            </a:pPr>
            <a:r>
              <a:rPr lang="en-US" b="1" dirty="0">
                <a:latin typeface="+mj-lt"/>
              </a:rPr>
              <a:t>Program Requirements</a:t>
            </a:r>
          </a:p>
          <a:p>
            <a:pPr lvl="1"/>
            <a:r>
              <a:rPr lang="en-US" dirty="0">
                <a:latin typeface="+mj-lt"/>
              </a:rPr>
              <a:t>15% of  DEHCR HOME allocation must go to CHDOs (HHR and Rental Housing Development programs)</a:t>
            </a:r>
          </a:p>
          <a:p>
            <a:pPr lvl="1"/>
            <a:r>
              <a:rPr lang="en-US" dirty="0">
                <a:latin typeface="+mj-lt"/>
              </a:rPr>
              <a:t>Development homebuyer housing only</a:t>
            </a:r>
          </a:p>
          <a:p>
            <a:pPr lvl="1"/>
            <a:r>
              <a:rPr lang="en-US" dirty="0">
                <a:latin typeface="+mj-lt"/>
              </a:rPr>
              <a:t>Underwriting and subsidy and layering, CHDO certification, and separate contracts for each project</a:t>
            </a:r>
          </a:p>
          <a:p>
            <a:pPr marL="411480" lvl="1" indent="0">
              <a:buNone/>
            </a:pPr>
            <a:endParaRPr lang="en-US" dirty="0"/>
          </a:p>
        </p:txBody>
      </p:sp>
    </p:spTree>
    <p:extLst>
      <p:ext uri="{BB962C8B-B14F-4D97-AF65-F5344CB8AC3E}">
        <p14:creationId xmlns:p14="http://schemas.microsoft.com/office/powerpoint/2010/main" val="17653481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2011362"/>
          </a:xfrm>
        </p:spPr>
        <p:txBody>
          <a:bodyPr/>
          <a:lstStyle/>
          <a:p>
            <a:pPr algn="ctr"/>
            <a:r>
              <a:rPr lang="en-US" sz="4400" dirty="0"/>
              <a:t>Community Housing Development Organization (CHDO) Projects</a:t>
            </a:r>
          </a:p>
        </p:txBody>
      </p:sp>
      <p:sp>
        <p:nvSpPr>
          <p:cNvPr id="3" name="Content Placeholder 2"/>
          <p:cNvSpPr>
            <a:spLocks noGrp="1"/>
          </p:cNvSpPr>
          <p:nvPr>
            <p:ph idx="1"/>
          </p:nvPr>
        </p:nvSpPr>
        <p:spPr>
          <a:xfrm>
            <a:off x="457200" y="2438400"/>
            <a:ext cx="7620000" cy="3962400"/>
          </a:xfrm>
        </p:spPr>
        <p:txBody>
          <a:bodyPr>
            <a:normAutofit/>
          </a:bodyPr>
          <a:lstStyle/>
          <a:p>
            <a:pPr marL="114300" indent="0">
              <a:buNone/>
            </a:pPr>
            <a:r>
              <a:rPr lang="en-US" b="1" dirty="0">
                <a:latin typeface="+mj-lt"/>
              </a:rPr>
              <a:t>Projects awarded as part of application process</a:t>
            </a:r>
          </a:p>
          <a:p>
            <a:pPr marL="411480" lvl="1" indent="0">
              <a:spcBef>
                <a:spcPts val="0"/>
              </a:spcBef>
              <a:buNone/>
            </a:pPr>
            <a:r>
              <a:rPr lang="en-US" dirty="0">
                <a:latin typeface="+mj-lt"/>
              </a:rPr>
              <a:t> </a:t>
            </a:r>
          </a:p>
          <a:p>
            <a:pPr marL="114300" indent="0">
              <a:buNone/>
            </a:pPr>
            <a:r>
              <a:rPr lang="en-US" b="1" dirty="0">
                <a:latin typeface="+mj-lt"/>
              </a:rPr>
              <a:t>Certification Process</a:t>
            </a:r>
          </a:p>
          <a:p>
            <a:pPr lvl="1"/>
            <a:r>
              <a:rPr lang="en-US" dirty="0">
                <a:latin typeface="+mj-lt"/>
              </a:rPr>
              <a:t>Legal status</a:t>
            </a:r>
          </a:p>
          <a:p>
            <a:pPr lvl="1"/>
            <a:r>
              <a:rPr lang="en-US" dirty="0">
                <a:latin typeface="+mj-lt"/>
              </a:rPr>
              <a:t>Independence</a:t>
            </a:r>
          </a:p>
          <a:p>
            <a:pPr lvl="1"/>
            <a:r>
              <a:rPr lang="en-US" dirty="0">
                <a:latin typeface="+mj-lt"/>
              </a:rPr>
              <a:t>Accountable to low-income community</a:t>
            </a:r>
          </a:p>
          <a:p>
            <a:pPr lvl="1"/>
            <a:r>
              <a:rPr lang="en-US" dirty="0">
                <a:latin typeface="+mj-lt"/>
              </a:rPr>
              <a:t>Capacity and experience</a:t>
            </a:r>
          </a:p>
          <a:p>
            <a:pPr marL="411480" lvl="1" indent="0">
              <a:buNone/>
            </a:pPr>
            <a:r>
              <a:rPr lang="en-US" dirty="0">
                <a:latin typeface="+mj-lt"/>
                <a:hlinkClick r:id="rId2"/>
              </a:rPr>
              <a:t>https://energyandhousing.wi.gov/Pages/AgencyResources/hhr.aspx</a:t>
            </a:r>
            <a:endParaRPr lang="en-US" dirty="0">
              <a:latin typeface="+mj-lt"/>
            </a:endParaRPr>
          </a:p>
          <a:p>
            <a:pPr marL="114300" indent="0">
              <a:buNone/>
            </a:pPr>
            <a:endParaRPr lang="en-US" dirty="0">
              <a:latin typeface="+mj-lt"/>
            </a:endParaRPr>
          </a:p>
        </p:txBody>
      </p:sp>
    </p:spTree>
    <p:extLst>
      <p:ext uri="{BB962C8B-B14F-4D97-AF65-F5344CB8AC3E}">
        <p14:creationId xmlns:p14="http://schemas.microsoft.com/office/powerpoint/2010/main" val="6482744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2011362"/>
          </a:xfrm>
        </p:spPr>
        <p:txBody>
          <a:bodyPr/>
          <a:lstStyle/>
          <a:p>
            <a:pPr algn="ctr"/>
            <a:r>
              <a:rPr lang="en-US" sz="4400" dirty="0"/>
              <a:t>Community Housing Development Organization (CHDO) Projects</a:t>
            </a:r>
          </a:p>
        </p:txBody>
      </p:sp>
      <p:sp>
        <p:nvSpPr>
          <p:cNvPr id="3" name="Content Placeholder 2"/>
          <p:cNvSpPr>
            <a:spLocks noGrp="1"/>
          </p:cNvSpPr>
          <p:nvPr>
            <p:ph idx="1"/>
          </p:nvPr>
        </p:nvSpPr>
        <p:spPr>
          <a:xfrm>
            <a:off x="457200" y="2514600"/>
            <a:ext cx="7620000" cy="3886200"/>
          </a:xfrm>
        </p:spPr>
        <p:txBody>
          <a:bodyPr>
            <a:normAutofit/>
          </a:bodyPr>
          <a:lstStyle/>
          <a:p>
            <a:pPr marL="114300" indent="0">
              <a:buNone/>
            </a:pPr>
            <a:r>
              <a:rPr lang="en-US" b="1" dirty="0">
                <a:latin typeface="+mj-lt"/>
              </a:rPr>
              <a:t>Contracts</a:t>
            </a:r>
          </a:p>
          <a:p>
            <a:pPr lvl="1"/>
            <a:r>
              <a:rPr lang="en-US" dirty="0">
                <a:latin typeface="+mj-lt"/>
              </a:rPr>
              <a:t>Separate contracts must be established before each project </a:t>
            </a:r>
          </a:p>
          <a:p>
            <a:pPr lvl="1"/>
            <a:r>
              <a:rPr lang="en-US" dirty="0">
                <a:latin typeface="+mj-lt"/>
              </a:rPr>
              <a:t>Contracts for assistance and operating costs</a:t>
            </a:r>
          </a:p>
          <a:p>
            <a:pPr lvl="1"/>
            <a:r>
              <a:rPr lang="en-US" dirty="0">
                <a:latin typeface="+mj-lt"/>
              </a:rPr>
              <a:t>Need address, specifications, and timeline</a:t>
            </a:r>
          </a:p>
          <a:p>
            <a:pPr lvl="1"/>
            <a:endParaRPr lang="en-US" dirty="0">
              <a:latin typeface="+mj-lt"/>
            </a:endParaRPr>
          </a:p>
          <a:p>
            <a:pPr marL="114300" indent="0">
              <a:buNone/>
            </a:pPr>
            <a:r>
              <a:rPr lang="en-US" b="1" dirty="0">
                <a:latin typeface="+mj-lt"/>
              </a:rPr>
              <a:t>Activity setup report submitted after contract in place</a:t>
            </a:r>
          </a:p>
          <a:p>
            <a:pPr marL="114300" indent="0">
              <a:buNone/>
            </a:pPr>
            <a:endParaRPr lang="en-US" b="1" dirty="0">
              <a:latin typeface="+mj-lt"/>
            </a:endParaRPr>
          </a:p>
          <a:p>
            <a:pPr marL="114300" indent="0">
              <a:buNone/>
            </a:pPr>
            <a:r>
              <a:rPr lang="en-US" b="1" dirty="0">
                <a:latin typeface="+mj-lt"/>
              </a:rPr>
              <a:t>Payment requests made against CHDO contract</a:t>
            </a:r>
          </a:p>
          <a:p>
            <a:endParaRPr lang="en-US" dirty="0"/>
          </a:p>
          <a:p>
            <a:pPr marL="777240" lvl="2" indent="0">
              <a:buNone/>
            </a:pPr>
            <a:endParaRPr lang="en-US" dirty="0"/>
          </a:p>
          <a:p>
            <a:endParaRPr lang="en-US" dirty="0"/>
          </a:p>
        </p:txBody>
      </p:sp>
    </p:spTree>
    <p:extLst>
      <p:ext uri="{BB962C8B-B14F-4D97-AF65-F5344CB8AC3E}">
        <p14:creationId xmlns:p14="http://schemas.microsoft.com/office/powerpoint/2010/main" val="41126837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7620000" cy="1143000"/>
          </a:xfrm>
        </p:spPr>
        <p:txBody>
          <a:bodyPr/>
          <a:lstStyle/>
          <a:p>
            <a:pPr algn="ctr"/>
            <a:r>
              <a:rPr lang="en-US" dirty="0"/>
              <a:t>Questions</a:t>
            </a:r>
          </a:p>
        </p:txBody>
      </p:sp>
    </p:spTree>
    <p:extLst>
      <p:ext uri="{BB962C8B-B14F-4D97-AF65-F5344CB8AC3E}">
        <p14:creationId xmlns:p14="http://schemas.microsoft.com/office/powerpoint/2010/main" val="3864832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Program Overview</a:t>
            </a:r>
          </a:p>
        </p:txBody>
      </p:sp>
      <p:sp>
        <p:nvSpPr>
          <p:cNvPr id="3" name="Content Placeholder 2"/>
          <p:cNvSpPr>
            <a:spLocks noGrp="1"/>
          </p:cNvSpPr>
          <p:nvPr>
            <p:ph idx="1"/>
          </p:nvPr>
        </p:nvSpPr>
        <p:spPr/>
        <p:txBody>
          <a:bodyPr/>
          <a:lstStyle/>
          <a:p>
            <a:pPr marL="114300" lvl="1" indent="0">
              <a:buClr>
                <a:schemeClr val="accent1"/>
              </a:buClr>
              <a:buNone/>
            </a:pPr>
            <a:r>
              <a:rPr lang="en-US" sz="2400" b="1" dirty="0">
                <a:latin typeface="+mj-lt"/>
              </a:rPr>
              <a:t>New 2013 HOME Rule Requirements </a:t>
            </a:r>
            <a:r>
              <a:rPr lang="en-US" sz="2400" dirty="0">
                <a:latin typeface="+mj-lt"/>
              </a:rPr>
              <a:t>(published July, 2013)</a:t>
            </a:r>
          </a:p>
          <a:p>
            <a:pPr marL="777240" lvl="2" indent="0">
              <a:buNone/>
            </a:pPr>
            <a:endParaRPr lang="en-US" dirty="0">
              <a:latin typeface="+mj-lt"/>
            </a:endParaRPr>
          </a:p>
          <a:p>
            <a:pPr lvl="1"/>
            <a:r>
              <a:rPr lang="en-US" dirty="0">
                <a:latin typeface="+mj-lt"/>
              </a:rPr>
              <a:t>Production/occupancy timelines</a:t>
            </a:r>
          </a:p>
          <a:p>
            <a:pPr lvl="2"/>
            <a:r>
              <a:rPr lang="en-US" sz="2000" dirty="0">
                <a:latin typeface="+mj-lt"/>
              </a:rPr>
              <a:t>Activities (projects) must be completed within 4 years</a:t>
            </a:r>
          </a:p>
          <a:p>
            <a:pPr lvl="2"/>
            <a:r>
              <a:rPr lang="en-US" sz="2000" dirty="0">
                <a:latin typeface="+mj-lt"/>
              </a:rPr>
              <a:t>New homes must be sold within 9 months after construction</a:t>
            </a:r>
          </a:p>
          <a:p>
            <a:pPr marL="777240" lvl="2" indent="0">
              <a:buNone/>
            </a:pPr>
            <a:endParaRPr lang="en-US" sz="2000" dirty="0">
              <a:latin typeface="+mj-lt"/>
            </a:endParaRPr>
          </a:p>
          <a:p>
            <a:pPr lvl="1"/>
            <a:r>
              <a:rPr lang="en-US" dirty="0">
                <a:latin typeface="+mj-lt"/>
              </a:rPr>
              <a:t>Performance</a:t>
            </a:r>
          </a:p>
          <a:p>
            <a:pPr lvl="2"/>
            <a:r>
              <a:rPr lang="en-US" sz="2000" dirty="0">
                <a:latin typeface="+mj-lt"/>
              </a:rPr>
              <a:t>5 year useful life of major systems (heating/cooling, water heater, etc.)</a:t>
            </a:r>
          </a:p>
          <a:p>
            <a:pPr lvl="2"/>
            <a:r>
              <a:rPr lang="en-US" sz="2000" dirty="0">
                <a:latin typeface="+mj-lt"/>
              </a:rPr>
              <a:t>Homebuyers must receive housing counseling</a:t>
            </a:r>
          </a:p>
        </p:txBody>
      </p:sp>
    </p:spTree>
    <p:extLst>
      <p:ext uri="{BB962C8B-B14F-4D97-AF65-F5344CB8AC3E}">
        <p14:creationId xmlns:p14="http://schemas.microsoft.com/office/powerpoint/2010/main" val="797451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Program Overview</a:t>
            </a:r>
          </a:p>
        </p:txBody>
      </p:sp>
      <p:sp>
        <p:nvSpPr>
          <p:cNvPr id="3" name="Content Placeholder 2"/>
          <p:cNvSpPr>
            <a:spLocks noGrp="1"/>
          </p:cNvSpPr>
          <p:nvPr>
            <p:ph idx="1"/>
          </p:nvPr>
        </p:nvSpPr>
        <p:spPr>
          <a:xfrm>
            <a:off x="457200" y="1295400"/>
            <a:ext cx="7620000" cy="5181600"/>
          </a:xfrm>
        </p:spPr>
        <p:txBody>
          <a:bodyPr>
            <a:noAutofit/>
          </a:bodyPr>
          <a:lstStyle/>
          <a:p>
            <a:r>
              <a:rPr lang="en-US" sz="2000" dirty="0">
                <a:latin typeface="+mj-lt"/>
              </a:rPr>
              <a:t>Performance con’t.</a:t>
            </a:r>
          </a:p>
          <a:p>
            <a:pPr lvl="1"/>
            <a:r>
              <a:rPr lang="en-US" dirty="0">
                <a:latin typeface="+mj-lt"/>
              </a:rPr>
              <a:t>Underwriting and subsidy layering</a:t>
            </a:r>
          </a:p>
          <a:p>
            <a:pPr lvl="2"/>
            <a:r>
              <a:rPr lang="en-US" sz="2000" dirty="0">
                <a:latin typeface="+mj-lt"/>
              </a:rPr>
              <a:t>Applies to homebuyer development projects</a:t>
            </a:r>
          </a:p>
          <a:p>
            <a:pPr lvl="2"/>
            <a:r>
              <a:rPr lang="en-US" sz="2000" dirty="0">
                <a:latin typeface="+mj-lt"/>
              </a:rPr>
              <a:t>Specific items include:</a:t>
            </a:r>
          </a:p>
          <a:p>
            <a:pPr lvl="3"/>
            <a:r>
              <a:rPr lang="en-US" sz="2000" dirty="0">
                <a:latin typeface="+mj-lt"/>
              </a:rPr>
              <a:t>Budget and schedule</a:t>
            </a:r>
          </a:p>
          <a:p>
            <a:pPr lvl="3"/>
            <a:r>
              <a:rPr lang="en-US" sz="2000" dirty="0">
                <a:latin typeface="+mj-lt"/>
              </a:rPr>
              <a:t>Funding sources and uses/financing commitments</a:t>
            </a:r>
          </a:p>
          <a:p>
            <a:pPr lvl="3"/>
            <a:r>
              <a:rPr lang="en-US" sz="2000" dirty="0">
                <a:latin typeface="+mj-lt"/>
              </a:rPr>
              <a:t>Market assessment</a:t>
            </a:r>
          </a:p>
          <a:p>
            <a:pPr lvl="3"/>
            <a:r>
              <a:rPr lang="en-US" sz="2000" dirty="0">
                <a:latin typeface="+mj-lt"/>
              </a:rPr>
              <a:t>Developer experience/capability</a:t>
            </a:r>
          </a:p>
          <a:p>
            <a:pPr marL="1051560" lvl="3" indent="0">
              <a:buNone/>
            </a:pPr>
            <a:endParaRPr lang="en-US" sz="2000" dirty="0">
              <a:latin typeface="+mj-lt"/>
            </a:endParaRPr>
          </a:p>
          <a:p>
            <a:pPr lvl="1"/>
            <a:r>
              <a:rPr lang="en-US" dirty="0">
                <a:latin typeface="+mj-lt"/>
              </a:rPr>
              <a:t>Uniform Property Condition Standard (UPCS)</a:t>
            </a:r>
          </a:p>
          <a:p>
            <a:pPr lvl="2"/>
            <a:r>
              <a:rPr lang="en-US" sz="2000" dirty="0">
                <a:latin typeface="+mj-lt"/>
              </a:rPr>
              <a:t>Replaces Housing Quality Standards (HQS)</a:t>
            </a:r>
          </a:p>
          <a:p>
            <a:pPr lvl="3"/>
            <a:r>
              <a:rPr lang="en-US" sz="2000" dirty="0">
                <a:latin typeface="+mj-lt"/>
              </a:rPr>
              <a:t>Extensive training required</a:t>
            </a:r>
          </a:p>
          <a:p>
            <a:pPr lvl="3"/>
            <a:r>
              <a:rPr lang="en-US" sz="2000" dirty="0">
                <a:latin typeface="+mj-lt"/>
              </a:rPr>
              <a:t>More detailed than HQS</a:t>
            </a:r>
          </a:p>
          <a:p>
            <a:pPr lvl="2"/>
            <a:r>
              <a:rPr lang="en-US" sz="2000" dirty="0">
                <a:latin typeface="+mj-lt"/>
              </a:rPr>
              <a:t>HUD has delayed implementation of UPCS for HOME</a:t>
            </a:r>
          </a:p>
        </p:txBody>
      </p:sp>
    </p:spTree>
    <p:extLst>
      <p:ext uri="{BB962C8B-B14F-4D97-AF65-F5344CB8AC3E}">
        <p14:creationId xmlns:p14="http://schemas.microsoft.com/office/powerpoint/2010/main" val="25786498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E9B479DE97358D43AEB72738EE1F2D08" ma:contentTypeVersion="3" ma:contentTypeDescription="Create a new document." ma:contentTypeScope="" ma:versionID="4f06f7cca88cd036e2b557d1d5691baa">
  <xsd:schema xmlns:xsd="http://www.w3.org/2001/XMLSchema" xmlns:xs="http://www.w3.org/2001/XMLSchema" xmlns:p="http://schemas.microsoft.com/office/2006/metadata/properties" xmlns:ns1="http://schemas.microsoft.com/sharepoint/v3" xmlns:ns2="10f2cb44-b37d-4693-a5c3-140ab663d372" xmlns:ns3="fb82bcdf-ea63-4554-99e3-e15ccd87b479" targetNamespace="http://schemas.microsoft.com/office/2006/metadata/properties" ma:root="true" ma:fieldsID="0e15a55f965ccf61bcffbaf2838448d8" ns1:_="" ns2:_="" ns3:_="">
    <xsd:import namespace="http://schemas.microsoft.com/sharepoint/v3"/>
    <xsd:import namespace="10f2cb44-b37d-4693-a5c3-140ab663d372"/>
    <xsd:import namespace="fb82bcdf-ea63-4554-99e3-e15ccd87b479"/>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0f2cb44-b37d-4693-a5c3-140ab663d372"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fb82bcdf-ea63-4554-99e3-e15ccd87b47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C0666C-856B-41A5-8311-665D119D809A}">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10f2cb44-b37d-4693-a5c3-140ab663d372"/>
    <ds:schemaRef ds:uri="http://purl.org/dc/elements/1.1/"/>
    <ds:schemaRef ds:uri="http://schemas.microsoft.com/office/2006/metadata/properties"/>
    <ds:schemaRef ds:uri="http://schemas.microsoft.com/sharepoint/v3"/>
    <ds:schemaRef ds:uri="fb82bcdf-ea63-4554-99e3-e15ccd87b479"/>
    <ds:schemaRef ds:uri="http://www.w3.org/XML/1998/namespace"/>
  </ds:schemaRefs>
</ds:datastoreItem>
</file>

<file path=customXml/itemProps2.xml><?xml version="1.0" encoding="utf-8"?>
<ds:datastoreItem xmlns:ds="http://schemas.openxmlformats.org/officeDocument/2006/customXml" ds:itemID="{DA93E226-C3C8-4BBA-85A2-FE8201D3C65E}">
  <ds:schemaRefs>
    <ds:schemaRef ds:uri="http://schemas.microsoft.com/sharepoint/events"/>
  </ds:schemaRefs>
</ds:datastoreItem>
</file>

<file path=customXml/itemProps3.xml><?xml version="1.0" encoding="utf-8"?>
<ds:datastoreItem xmlns:ds="http://schemas.openxmlformats.org/officeDocument/2006/customXml" ds:itemID="{6C253427-B038-4556-BB73-4A8741BA66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0f2cb44-b37d-4693-a5c3-140ab663d372"/>
    <ds:schemaRef ds:uri="fb82bcdf-ea63-4554-99e3-e15ccd87b4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0A9BB13-69C7-4034-8E7F-DD052597B9D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Adjacency</Template>
  <TotalTime>8615</TotalTime>
  <Words>3967</Words>
  <Application>Microsoft Office PowerPoint</Application>
  <PresentationFormat>On-screen Show (4:3)</PresentationFormat>
  <Paragraphs>790</Paragraphs>
  <Slides>74</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79" baseType="lpstr">
      <vt:lpstr>Arial</vt:lpstr>
      <vt:lpstr>Calibri</vt:lpstr>
      <vt:lpstr>Cambria</vt:lpstr>
      <vt:lpstr>Adjacency</vt:lpstr>
      <vt:lpstr>Document</vt:lpstr>
      <vt:lpstr>HOME Homebuyer and Rehabilitation (HHR) Implementation Training</vt:lpstr>
      <vt:lpstr>Introductions</vt:lpstr>
      <vt:lpstr>Objectives</vt:lpstr>
      <vt:lpstr>Program Overview</vt:lpstr>
      <vt:lpstr>HHR Grantees</vt:lpstr>
      <vt:lpstr>Program Overview</vt:lpstr>
      <vt:lpstr>Program Overview</vt:lpstr>
      <vt:lpstr>Program Overview</vt:lpstr>
      <vt:lpstr>Program Overview</vt:lpstr>
      <vt:lpstr>Program Overview</vt:lpstr>
      <vt:lpstr>BREAK</vt:lpstr>
      <vt:lpstr>General Program Requirements</vt:lpstr>
      <vt:lpstr>General Program Requirements</vt:lpstr>
      <vt:lpstr>General Program Requirements</vt:lpstr>
      <vt:lpstr>General Program Requirements</vt:lpstr>
      <vt:lpstr>General Program Requirements</vt:lpstr>
      <vt:lpstr>General Program Requirements</vt:lpstr>
      <vt:lpstr>General Program Requirements</vt:lpstr>
      <vt:lpstr>Homeowner Rehabilitation</vt:lpstr>
      <vt:lpstr>Homeowner Rehabilitation</vt:lpstr>
      <vt:lpstr>Homebuyer</vt:lpstr>
      <vt:lpstr>Homebuyer</vt:lpstr>
      <vt:lpstr>Homebuyer</vt:lpstr>
      <vt:lpstr>Homebuyer</vt:lpstr>
      <vt:lpstr>LUNCH  Let’s re-convene at 1:00 </vt:lpstr>
      <vt:lpstr>Environmental Review</vt:lpstr>
      <vt:lpstr>Environmental Review</vt:lpstr>
      <vt:lpstr>Environmental Review</vt:lpstr>
      <vt:lpstr>Environmental Review</vt:lpstr>
      <vt:lpstr>Program Income </vt:lpstr>
      <vt:lpstr>Program Income</vt:lpstr>
      <vt:lpstr>Program Income</vt:lpstr>
      <vt:lpstr>Administrative/Planning Costs</vt:lpstr>
      <vt:lpstr>Administrative/Planning Costs</vt:lpstr>
      <vt:lpstr>Administrative/Planning Costs</vt:lpstr>
      <vt:lpstr>Administrative/Planning Costs</vt:lpstr>
      <vt:lpstr>Administrative/Planning Costs</vt:lpstr>
      <vt:lpstr>Administrative/Planning Costs</vt:lpstr>
      <vt:lpstr>Monitoring</vt:lpstr>
      <vt:lpstr> Monitoring</vt:lpstr>
      <vt:lpstr>Monitoring</vt:lpstr>
      <vt:lpstr>Monitoring</vt:lpstr>
      <vt:lpstr>Monitoring</vt:lpstr>
      <vt:lpstr>Monitoring</vt:lpstr>
      <vt:lpstr>Monitoring</vt:lpstr>
      <vt:lpstr>Monitoring</vt:lpstr>
      <vt:lpstr>Questions</vt:lpstr>
      <vt:lpstr>HOME Homebuyer and Rehabilitation (HHR) Implementation Training</vt:lpstr>
      <vt:lpstr>Objectives</vt:lpstr>
      <vt:lpstr>Annual Income Requirements</vt:lpstr>
      <vt:lpstr> Annual Income Requirements </vt:lpstr>
      <vt:lpstr>Annual Income Requirements</vt:lpstr>
      <vt:lpstr>Annual Income Requirements</vt:lpstr>
      <vt:lpstr>Annual Income Requirements</vt:lpstr>
      <vt:lpstr>Income Calculation Q &amp; A</vt:lpstr>
      <vt:lpstr>Income Calculation Q &amp; A</vt:lpstr>
      <vt:lpstr>Income Calculation</vt:lpstr>
      <vt:lpstr>BREAK</vt:lpstr>
      <vt:lpstr>Financial Reports</vt:lpstr>
      <vt:lpstr>HHR Activity Set Up Report</vt:lpstr>
      <vt:lpstr>HHR Payment Request</vt:lpstr>
      <vt:lpstr>HHR Completion Report</vt:lpstr>
      <vt:lpstr>Contract Closeout Form</vt:lpstr>
      <vt:lpstr>Other Federal Requirements</vt:lpstr>
      <vt:lpstr>Other Federal Requirements</vt:lpstr>
      <vt:lpstr>Other Federal Requirements</vt:lpstr>
      <vt:lpstr>Other Federal Requirements</vt:lpstr>
      <vt:lpstr>Other Federal Requirements</vt:lpstr>
      <vt:lpstr>Other Federal Requirements</vt:lpstr>
      <vt:lpstr>Other Federal Requirements</vt:lpstr>
      <vt:lpstr>Community Housing Development Organization (CHDO) Projects</vt:lpstr>
      <vt:lpstr>Community Housing Development Organization (CHDO) Projects</vt:lpstr>
      <vt:lpstr>Community Housing Development Organization (CHDO) Projects</vt:lpstr>
      <vt:lpstr>Questions</vt:lpstr>
    </vt:vector>
  </TitlesOfParts>
  <Company>State of Wisconsin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Affordable Housing Overview</dc:title>
  <dc:creator>Arvold, Kenna - DOA</dc:creator>
  <cp:lastModifiedBy>Brake, Abbey D - DOA</cp:lastModifiedBy>
  <cp:revision>245</cp:revision>
  <cp:lastPrinted>2018-10-25T15:10:43Z</cp:lastPrinted>
  <dcterms:created xsi:type="dcterms:W3CDTF">2016-12-16T19:30:34Z</dcterms:created>
  <dcterms:modified xsi:type="dcterms:W3CDTF">2022-10-17T16:26:47Z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0x010100E9B479DE97358D43AEB72738EE1F2D08</vt:lpwstr>
  </property>
</Properties>
</file>